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14" r:id="rId3"/>
    <p:sldId id="258" r:id="rId4"/>
    <p:sldId id="261" r:id="rId5"/>
    <p:sldId id="260" r:id="rId6"/>
    <p:sldId id="307" r:id="rId7"/>
    <p:sldId id="308" r:id="rId8"/>
    <p:sldId id="312" r:id="rId9"/>
    <p:sldId id="310" r:id="rId10"/>
    <p:sldId id="313" r:id="rId11"/>
  </p:sldIdLst>
  <p:sldSz cx="10058400" cy="7772400"/>
  <p:notesSz cx="10058400" cy="7772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A7C3"/>
    <a:srgbClr val="072139"/>
    <a:srgbClr val="C33B53"/>
    <a:srgbClr val="52879A"/>
    <a:srgbClr val="2D5252"/>
    <a:srgbClr val="C8D8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06"/>
    <p:restoredTop sz="92915"/>
  </p:normalViewPr>
  <p:slideViewPr>
    <p:cSldViewPr>
      <p:cViewPr varScale="1">
        <p:scale>
          <a:sx n="80" d="100"/>
          <a:sy n="80" d="100"/>
        </p:scale>
        <p:origin x="592" y="1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731A1E"/>
            </a:solidFill>
            <a:ln w="12700"/>
          </c:spPr>
          <c:dPt>
            <c:idx val="0"/>
            <c:bubble3D val="0"/>
            <c:spPr>
              <a:solidFill>
                <a:srgbClr val="500000"/>
              </a:solidFill>
              <a:ln w="12700">
                <a:solidFill>
                  <a:schemeClr val="lt1"/>
                </a:solidFill>
              </a:ln>
              <a:effectLst/>
            </c:spPr>
            <c:extLst>
              <c:ext xmlns:c16="http://schemas.microsoft.com/office/drawing/2014/chart" uri="{C3380CC4-5D6E-409C-BE32-E72D297353CC}">
                <c16:uniqueId val="{00000001-029D-5A43-8469-1B3DFAA7864E}"/>
              </c:ext>
            </c:extLst>
          </c:dPt>
          <c:dPt>
            <c:idx val="1"/>
            <c:bubble3D val="0"/>
            <c:spPr>
              <a:solidFill>
                <a:srgbClr val="731A1E"/>
              </a:solidFill>
              <a:ln w="12700">
                <a:solidFill>
                  <a:schemeClr val="lt1"/>
                </a:solidFill>
              </a:ln>
              <a:effectLst/>
            </c:spPr>
            <c:extLst>
              <c:ext xmlns:c16="http://schemas.microsoft.com/office/drawing/2014/chart" uri="{C3380CC4-5D6E-409C-BE32-E72D297353CC}">
                <c16:uniqueId val="{00000003-029D-5A43-8469-1B3DFAA7864E}"/>
              </c:ext>
            </c:extLst>
          </c:dPt>
          <c:dPt>
            <c:idx val="2"/>
            <c:bubble3D val="0"/>
            <c:spPr>
              <a:solidFill>
                <a:srgbClr val="982228"/>
              </a:solidFill>
              <a:ln w="12700">
                <a:solidFill>
                  <a:schemeClr val="lt1"/>
                </a:solidFill>
              </a:ln>
              <a:effectLst/>
            </c:spPr>
            <c:extLst>
              <c:ext xmlns:c16="http://schemas.microsoft.com/office/drawing/2014/chart" uri="{C3380CC4-5D6E-409C-BE32-E72D297353CC}">
                <c16:uniqueId val="{00000005-029D-5A43-8469-1B3DFAA7864E}"/>
              </c:ext>
            </c:extLst>
          </c:dPt>
          <c:dPt>
            <c:idx val="3"/>
            <c:bubble3D val="0"/>
            <c:spPr>
              <a:solidFill>
                <a:srgbClr val="BE3D3D"/>
              </a:solidFill>
              <a:ln w="12700">
                <a:solidFill>
                  <a:schemeClr val="lt1"/>
                </a:solidFill>
              </a:ln>
              <a:effectLst/>
            </c:spPr>
            <c:extLst>
              <c:ext xmlns:c16="http://schemas.microsoft.com/office/drawing/2014/chart" uri="{C3380CC4-5D6E-409C-BE32-E72D297353CC}">
                <c16:uniqueId val="{00000007-029D-5A43-8469-1B3DFAA7864E}"/>
              </c:ext>
            </c:extLst>
          </c:dPt>
          <c:dPt>
            <c:idx val="4"/>
            <c:bubble3D val="0"/>
            <c:spPr>
              <a:solidFill>
                <a:srgbClr val="DB5854"/>
              </a:solidFill>
              <a:ln w="12700">
                <a:solidFill>
                  <a:schemeClr val="lt1"/>
                </a:solidFill>
              </a:ln>
              <a:effectLst/>
            </c:spPr>
            <c:extLst>
              <c:ext xmlns:c16="http://schemas.microsoft.com/office/drawing/2014/chart" uri="{C3380CC4-5D6E-409C-BE32-E72D297353CC}">
                <c16:uniqueId val="{00000000-F4D6-6149-9FC4-FA1A19F50A6B}"/>
              </c:ext>
            </c:extLst>
          </c:dPt>
          <c:dPt>
            <c:idx val="5"/>
            <c:bubble3D val="0"/>
            <c:spPr>
              <a:solidFill>
                <a:srgbClr val="F6726A"/>
              </a:solidFill>
              <a:ln w="12700">
                <a:solidFill>
                  <a:schemeClr val="lt1"/>
                </a:solidFill>
              </a:ln>
              <a:effectLst/>
            </c:spPr>
            <c:extLst>
              <c:ext xmlns:c16="http://schemas.microsoft.com/office/drawing/2014/chart" uri="{C3380CC4-5D6E-409C-BE32-E72D297353CC}">
                <c16:uniqueId val="{00000001-F4D6-6149-9FC4-FA1A19F50A6B}"/>
              </c:ext>
            </c:extLst>
          </c:dPt>
          <c:cat>
            <c:strRef>
              <c:f>Sheet1!$A$2:$A$7</c:f>
              <c:strCache>
                <c:ptCount val="6"/>
                <c:pt idx="0">
                  <c:v>65+</c:v>
                </c:pt>
                <c:pt idx="1">
                  <c:v>55-64</c:v>
                </c:pt>
                <c:pt idx="2">
                  <c:v>45-54</c:v>
                </c:pt>
                <c:pt idx="3">
                  <c:v>35-44</c:v>
                </c:pt>
                <c:pt idx="4">
                  <c:v>25-34</c:v>
                </c:pt>
                <c:pt idx="5">
                  <c:v>&lt;25</c:v>
                </c:pt>
              </c:strCache>
            </c:strRef>
          </c:cat>
          <c:val>
            <c:numRef>
              <c:f>Sheet1!$B$2:$B$7</c:f>
              <c:numCache>
                <c:formatCode>General</c:formatCode>
                <c:ptCount val="6"/>
                <c:pt idx="0">
                  <c:v>9</c:v>
                </c:pt>
                <c:pt idx="1">
                  <c:v>14</c:v>
                </c:pt>
                <c:pt idx="2">
                  <c:v>18</c:v>
                </c:pt>
                <c:pt idx="3">
                  <c:v>21</c:v>
                </c:pt>
                <c:pt idx="4">
                  <c:v>15</c:v>
                </c:pt>
                <c:pt idx="5">
                  <c:v>9</c:v>
                </c:pt>
              </c:numCache>
            </c:numRef>
          </c:val>
          <c:extLst>
            <c:ext xmlns:c16="http://schemas.microsoft.com/office/drawing/2014/chart" uri="{C3380CC4-5D6E-409C-BE32-E72D297353CC}">
              <c16:uniqueId val="{00000008-029D-5A43-8469-1B3DFAA7864E}"/>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a:lvl1pPr>
          </a:lstStyle>
          <a:p>
            <a:fld id="{0739483B-D67F-FD4F-A751-F048A61B2553}" type="datetimeFigureOut">
              <a:rPr lang="en-US" smtClean="0"/>
              <a:t>10/22/20</a:t>
            </a:fld>
            <a:endParaRPr lang="en-US"/>
          </a:p>
        </p:txBody>
      </p:sp>
      <p:sp>
        <p:nvSpPr>
          <p:cNvPr id="4" name="Slide Image Placeholder 3"/>
          <p:cNvSpPr>
            <a:spLocks noGrp="1" noRot="1" noChangeAspect="1"/>
          </p:cNvSpPr>
          <p:nvPr>
            <p:ph type="sldImg" idx="2"/>
          </p:nvPr>
        </p:nvSpPr>
        <p:spPr>
          <a:xfrm>
            <a:off x="3332163" y="971550"/>
            <a:ext cx="3394075" cy="26225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a:lvl1pPr>
          </a:lstStyle>
          <a:p>
            <a:fld id="{F4F7FCAE-B820-AB4E-A840-00E0945790B2}" type="slidenum">
              <a:rPr lang="en-US" smtClean="0"/>
              <a:t>‹#›</a:t>
            </a:fld>
            <a:endParaRPr lang="en-US"/>
          </a:p>
        </p:txBody>
      </p:sp>
    </p:spTree>
    <p:extLst>
      <p:ext uri="{BB962C8B-B14F-4D97-AF65-F5344CB8AC3E}">
        <p14:creationId xmlns:p14="http://schemas.microsoft.com/office/powerpoint/2010/main" val="9492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DDE034FA-0DE7-4E19-9E6F-31A284D9A113}" type="slidenum">
              <a:rPr lang="th-TH" smtClean="0"/>
              <a:t>3</a:t>
            </a:fld>
            <a:endParaRPr lang="th-TH"/>
          </a:p>
        </p:txBody>
      </p:sp>
    </p:spTree>
    <p:extLst>
      <p:ext uri="{BB962C8B-B14F-4D97-AF65-F5344CB8AC3E}">
        <p14:creationId xmlns:p14="http://schemas.microsoft.com/office/powerpoint/2010/main" val="742635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4</a:t>
            </a:fld>
            <a:endParaRPr lang="th-TH"/>
          </a:p>
        </p:txBody>
      </p:sp>
    </p:spTree>
    <p:extLst>
      <p:ext uri="{BB962C8B-B14F-4D97-AF65-F5344CB8AC3E}">
        <p14:creationId xmlns:p14="http://schemas.microsoft.com/office/powerpoint/2010/main" val="518327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1925" y="1143000"/>
            <a:ext cx="3994150" cy="30861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5</a:t>
            </a:fld>
            <a:endParaRPr lang="th-TH"/>
          </a:p>
        </p:txBody>
      </p:sp>
    </p:spTree>
    <p:extLst>
      <p:ext uri="{BB962C8B-B14F-4D97-AF65-F5344CB8AC3E}">
        <p14:creationId xmlns:p14="http://schemas.microsoft.com/office/powerpoint/2010/main" val="3795814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E034FA-0DE7-4E19-9E6F-31A284D9A113}" type="slidenum">
              <a:rPr lang="th-TH" smtClean="0"/>
              <a:t>6</a:t>
            </a:fld>
            <a:endParaRPr lang="th-TH"/>
          </a:p>
        </p:txBody>
      </p:sp>
    </p:spTree>
    <p:extLst>
      <p:ext uri="{BB962C8B-B14F-4D97-AF65-F5344CB8AC3E}">
        <p14:creationId xmlns:p14="http://schemas.microsoft.com/office/powerpoint/2010/main" val="1403760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4"/>
            <a:ext cx="8549640" cy="615553"/>
          </a:xfrm>
          <a:prstGeom prst="rect">
            <a:avLst/>
          </a:prstGeom>
        </p:spPr>
        <p:txBody>
          <a:bodyPr wrap="square" lIns="0" tIns="0" rIns="0" bIns="0">
            <a:spAutoFit/>
          </a:bodyPr>
          <a:lstStyle>
            <a:lvl1pPr>
              <a:defRPr sz="4000" b="1" i="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3" name="Holder 3"/>
          <p:cNvSpPr>
            <a:spLocks noGrp="1"/>
          </p:cNvSpPr>
          <p:nvPr>
            <p:ph type="subTitle" idx="4"/>
          </p:nvPr>
        </p:nvSpPr>
        <p:spPr>
          <a:xfrm>
            <a:off x="1508760" y="4352544"/>
            <a:ext cx="7040880" cy="246221"/>
          </a:xfrm>
          <a:prstGeom prst="rect">
            <a:avLst/>
          </a:prstGeom>
        </p:spPr>
        <p:txBody>
          <a:bodyPr wrap="square" lIns="0" tIns="0" rIns="0" bIns="0">
            <a:spAutoFit/>
          </a:bodyPr>
          <a:lstStyle>
            <a:lvl1pPr>
              <a:defRPr sz="1600">
                <a:latin typeface="Palatino" pitchFamily="2" charset="77"/>
                <a:ea typeface="Palatino" pitchFamily="2" charset="77"/>
              </a:defRPr>
            </a:lvl1pPr>
          </a:lstStyle>
          <a:p>
            <a:r>
              <a:rPr lang="en-US"/>
              <a:t>Click to edit Master subtitle style</a:t>
            </a:r>
            <a:endParaRPr dirty="0"/>
          </a:p>
        </p:txBody>
      </p:sp>
      <p:sp>
        <p:nvSpPr>
          <p:cNvPr id="7" name="object 3">
            <a:extLst>
              <a:ext uri="{FF2B5EF4-FFF2-40B4-BE49-F238E27FC236}">
                <a16:creationId xmlns:a16="http://schemas.microsoft.com/office/drawing/2014/main" id="{6EE423A3-B171-8048-80AB-D53C8550A12B}"/>
              </a:ext>
            </a:extLst>
          </p:cNvPr>
          <p:cNvSpPr/>
          <p:nvPr userDrawn="1"/>
        </p:nvSpPr>
        <p:spPr>
          <a:xfrm>
            <a:off x="0" y="7141464"/>
            <a:ext cx="10058400" cy="631190"/>
          </a:xfrm>
          <a:custGeom>
            <a:avLst/>
            <a:gdLst/>
            <a:ahLst/>
            <a:cxnLst/>
            <a:rect l="l" t="t" r="r" b="b"/>
            <a:pathLst>
              <a:path w="10058400" h="631190">
                <a:moveTo>
                  <a:pt x="0" y="630935"/>
                </a:moveTo>
                <a:lnTo>
                  <a:pt x="10058400" y="630935"/>
                </a:lnTo>
                <a:lnTo>
                  <a:pt x="10058400" y="0"/>
                </a:lnTo>
                <a:lnTo>
                  <a:pt x="0" y="0"/>
                </a:lnTo>
                <a:lnTo>
                  <a:pt x="0" y="630935"/>
                </a:lnTo>
                <a:close/>
              </a:path>
            </a:pathLst>
          </a:custGeom>
          <a:solidFill>
            <a:srgbClr val="C33B53"/>
          </a:solidFill>
        </p:spPr>
        <p:txBody>
          <a:bodyPr wrap="square" lIns="0" tIns="0" rIns="0" bIns="0" rtlCol="0"/>
          <a:lstStyle/>
          <a:p>
            <a:endParaRPr/>
          </a:p>
        </p:txBody>
      </p:sp>
      <p:sp>
        <p:nvSpPr>
          <p:cNvPr id="8" name="object 4">
            <a:extLst>
              <a:ext uri="{FF2B5EF4-FFF2-40B4-BE49-F238E27FC236}">
                <a16:creationId xmlns:a16="http://schemas.microsoft.com/office/drawing/2014/main" id="{75361BA3-3F85-604E-8BCF-ADAA67EFA20B}"/>
              </a:ext>
            </a:extLst>
          </p:cNvPr>
          <p:cNvSpPr/>
          <p:nvPr userDrawn="1"/>
        </p:nvSpPr>
        <p:spPr>
          <a:xfrm>
            <a:off x="420623" y="7281367"/>
            <a:ext cx="1562531" cy="348780"/>
          </a:xfrm>
          <a:prstGeom prst="rect">
            <a:avLst/>
          </a:prstGeom>
          <a:blipFill>
            <a:blip r:embed="rId2"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0EDE9671-1BD2-2E4D-BDDA-0C0E8B9BD2B8}"/>
              </a:ext>
            </a:extLst>
          </p:cNvPr>
          <p:cNvSpPr txBox="1">
            <a:spLocks noGrp="1"/>
          </p:cNvSpPr>
          <p:nvPr>
            <p:ph type="ftr" sz="quarter" idx="5"/>
          </p:nvPr>
        </p:nvSpPr>
        <p:spPr>
          <a:xfrm>
            <a:off x="2681490" y="7376631"/>
            <a:ext cx="6895465" cy="165734"/>
          </a:xfrm>
          <a:prstGeom prst="rect">
            <a:avLst/>
          </a:prstGeom>
        </p:spPr>
        <p:txBody>
          <a:bodyPr vert="horz" wrap="square" lIns="0" tIns="16510" rIns="0" bIns="0" rtlCol="0">
            <a:spAutoFit/>
          </a:bodyPr>
          <a:lstStyle/>
          <a:p>
            <a:pPr marL="12700">
              <a:lnSpc>
                <a:spcPct val="100000"/>
              </a:lnSpc>
              <a:spcBef>
                <a:spcPts val="130"/>
              </a:spcBef>
            </a:pPr>
            <a:r>
              <a:rPr spc="60" dirty="0"/>
              <a:t>1001</a:t>
            </a:r>
            <a:r>
              <a:rPr spc="275" dirty="0"/>
              <a:t> </a:t>
            </a:r>
            <a:r>
              <a:rPr dirty="0"/>
              <a:t>B</a:t>
            </a:r>
            <a:r>
              <a:rPr spc="-140" dirty="0"/>
              <a:t> </a:t>
            </a:r>
            <a:r>
              <a:rPr spc="80" dirty="0"/>
              <a:t>ANN</a:t>
            </a:r>
            <a:r>
              <a:rPr spc="-125" dirty="0"/>
              <a:t> </a:t>
            </a:r>
            <a:r>
              <a:rPr spc="60" dirty="0"/>
              <a:t>OC</a:t>
            </a:r>
            <a:r>
              <a:rPr spc="-105" dirty="0"/>
              <a:t> </a:t>
            </a:r>
            <a:r>
              <a:rPr dirty="0"/>
              <a:t>K</a:t>
            </a:r>
            <a:r>
              <a:rPr spc="25" dirty="0"/>
              <a:t> </a:t>
            </a:r>
            <a:r>
              <a:rPr dirty="0"/>
              <a:t>S</a:t>
            </a:r>
            <a:r>
              <a:rPr spc="-114" dirty="0"/>
              <a:t> </a:t>
            </a:r>
            <a:r>
              <a:rPr spc="100" dirty="0"/>
              <a:t>TREET</a:t>
            </a:r>
            <a:r>
              <a:rPr spc="275" dirty="0"/>
              <a:t> </a:t>
            </a:r>
            <a:r>
              <a:rPr spc="80" dirty="0"/>
              <a:t>#42</a:t>
            </a:r>
            <a:r>
              <a:rPr spc="-135" dirty="0"/>
              <a:t> </a:t>
            </a:r>
            <a:r>
              <a:rPr spc="60" dirty="0"/>
              <a:t>4,</a:t>
            </a:r>
            <a:r>
              <a:rPr spc="275" dirty="0"/>
              <a:t> </a:t>
            </a:r>
            <a:r>
              <a:rPr spc="105" dirty="0"/>
              <a:t>DENVER,</a:t>
            </a:r>
            <a:r>
              <a:rPr spc="275" dirty="0"/>
              <a:t> </a:t>
            </a:r>
            <a:r>
              <a:rPr dirty="0"/>
              <a:t>C</a:t>
            </a:r>
            <a:r>
              <a:rPr spc="-135" dirty="0"/>
              <a:t> </a:t>
            </a:r>
            <a:r>
              <a:rPr dirty="0"/>
              <a:t>O</a:t>
            </a:r>
            <a:r>
              <a:rPr spc="25" dirty="0"/>
              <a:t> </a:t>
            </a:r>
            <a:r>
              <a:rPr spc="90" dirty="0"/>
              <a:t>8020</a:t>
            </a:r>
            <a:r>
              <a:rPr spc="-145" dirty="0"/>
              <a:t> </a:t>
            </a:r>
            <a:r>
              <a:rPr dirty="0"/>
              <a:t>4</a:t>
            </a:r>
            <a:r>
              <a:rPr spc="15" dirty="0"/>
              <a:t> </a:t>
            </a:r>
            <a:r>
              <a:rPr dirty="0"/>
              <a:t>|</a:t>
            </a:r>
            <a:r>
              <a:rPr spc="15" dirty="0"/>
              <a:t> </a:t>
            </a:r>
            <a:r>
              <a:rPr spc="110" dirty="0"/>
              <a:t>303-872-7932</a:t>
            </a:r>
            <a:r>
              <a:rPr spc="275" dirty="0"/>
              <a:t> </a:t>
            </a:r>
            <a:r>
              <a:rPr dirty="0"/>
              <a:t>|</a:t>
            </a:r>
            <a:r>
              <a:rPr spc="15" dirty="0"/>
              <a:t> </a:t>
            </a:r>
            <a:r>
              <a:rPr dirty="0"/>
              <a:t>C</a:t>
            </a:r>
            <a:r>
              <a:rPr spc="-135" dirty="0"/>
              <a:t> </a:t>
            </a:r>
            <a:r>
              <a:rPr dirty="0"/>
              <a:t>O</a:t>
            </a:r>
            <a:r>
              <a:rPr spc="-130" dirty="0"/>
              <a:t> </a:t>
            </a:r>
            <a:r>
              <a:rPr spc="75" dirty="0"/>
              <a:t>NTA</a:t>
            </a:r>
            <a:r>
              <a:rPr spc="-160" dirty="0"/>
              <a:t> </a:t>
            </a:r>
            <a:r>
              <a:rPr spc="90" dirty="0"/>
              <a:t>CT@J</a:t>
            </a:r>
            <a:r>
              <a:rPr spc="-150" dirty="0"/>
              <a:t> </a:t>
            </a:r>
            <a:r>
              <a:rPr spc="80" dirty="0"/>
              <a:t>ANU</a:t>
            </a:r>
            <a:r>
              <a:rPr spc="-155" dirty="0"/>
              <a:t> </a:t>
            </a:r>
            <a:r>
              <a:rPr spc="60" dirty="0"/>
              <a:t>AR</a:t>
            </a:r>
            <a:r>
              <a:rPr spc="-155" dirty="0"/>
              <a:t> </a:t>
            </a:r>
            <a:r>
              <a:rPr dirty="0"/>
              <a:t>Y</a:t>
            </a:r>
            <a:r>
              <a:rPr spc="-150" dirty="0"/>
              <a:t> </a:t>
            </a:r>
            <a:r>
              <a:rPr spc="100" dirty="0"/>
              <a:t>SPRIN</a:t>
            </a:r>
            <a:r>
              <a:rPr spc="-120" dirty="0"/>
              <a:t> </a:t>
            </a:r>
            <a:r>
              <a:rPr spc="80" dirty="0"/>
              <a:t>G.C</a:t>
            </a:r>
            <a:r>
              <a:rPr spc="-135" dirty="0"/>
              <a:t> </a:t>
            </a:r>
            <a:r>
              <a:rPr dirty="0"/>
              <a:t>O</a:t>
            </a:r>
            <a:r>
              <a:rPr spc="-130" dirty="0"/>
              <a:t> </a:t>
            </a:r>
            <a:r>
              <a:rPr dirty="0"/>
              <a:t>M</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446531" y="346546"/>
            <a:ext cx="9165336" cy="615553"/>
          </a:xfrm>
          <a:prstGeom prst="rect">
            <a:avLst/>
          </a:prstGeom>
        </p:spPr>
        <p:txBody>
          <a:bodyPr lIns="0" tIns="0" rIns="0" bIns="0"/>
          <a:lstStyle>
            <a:lvl1pPr>
              <a:defRPr sz="4000" b="1" i="0">
                <a:solidFill>
                  <a:srgbClr val="231F20"/>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3" name="Holder 3"/>
          <p:cNvSpPr>
            <a:spLocks noGrp="1"/>
          </p:cNvSpPr>
          <p:nvPr>
            <p:ph type="body" idx="1"/>
          </p:nvPr>
        </p:nvSpPr>
        <p:spPr>
          <a:xfrm>
            <a:off x="478026" y="1828800"/>
            <a:ext cx="9102346" cy="4191000"/>
          </a:xfrm>
          <a:prstGeom prst="rect">
            <a:avLst/>
          </a:prstGeom>
        </p:spPr>
        <p:txBody>
          <a:bodyPr lIns="0" tIns="0" rIns="0" bIns="0"/>
          <a:lstStyle>
            <a:lvl1pPr>
              <a:defRPr sz="1600" b="0" i="0">
                <a:solidFill>
                  <a:srgbClr val="231F20"/>
                </a:solidFill>
                <a:latin typeface="Garamond" panose="02020404030301010803" pitchFamily="18" charset="0"/>
                <a:cs typeface="Garamond" panose="02020404030301010803" pitchFamily="18" charset="0"/>
              </a:defRPr>
            </a:lvl1pPr>
          </a:lstStyle>
          <a:p>
            <a:pPr lvl="0"/>
            <a:r>
              <a:rPr lang="en-US"/>
              <a:t>Edit Master text styles</a:t>
            </a:r>
          </a:p>
        </p:txBody>
      </p:sp>
      <p:sp>
        <p:nvSpPr>
          <p:cNvPr id="7" name="object 3">
            <a:extLst>
              <a:ext uri="{FF2B5EF4-FFF2-40B4-BE49-F238E27FC236}">
                <a16:creationId xmlns:a16="http://schemas.microsoft.com/office/drawing/2014/main" id="{E29B5F65-5EF3-474C-977C-98B465E252AB}"/>
              </a:ext>
            </a:extLst>
          </p:cNvPr>
          <p:cNvSpPr/>
          <p:nvPr userDrawn="1"/>
        </p:nvSpPr>
        <p:spPr>
          <a:xfrm>
            <a:off x="0" y="7141464"/>
            <a:ext cx="10058400" cy="631190"/>
          </a:xfrm>
          <a:custGeom>
            <a:avLst/>
            <a:gdLst/>
            <a:ahLst/>
            <a:cxnLst/>
            <a:rect l="l" t="t" r="r" b="b"/>
            <a:pathLst>
              <a:path w="10058400" h="631190">
                <a:moveTo>
                  <a:pt x="0" y="630935"/>
                </a:moveTo>
                <a:lnTo>
                  <a:pt x="10058400" y="630935"/>
                </a:lnTo>
                <a:lnTo>
                  <a:pt x="10058400" y="0"/>
                </a:lnTo>
                <a:lnTo>
                  <a:pt x="0" y="0"/>
                </a:lnTo>
                <a:lnTo>
                  <a:pt x="0" y="630935"/>
                </a:lnTo>
                <a:close/>
              </a:path>
            </a:pathLst>
          </a:custGeom>
          <a:solidFill>
            <a:srgbClr val="C33B53"/>
          </a:solidFill>
        </p:spPr>
        <p:txBody>
          <a:bodyPr wrap="square" lIns="0" tIns="0" rIns="0" bIns="0" rtlCol="0"/>
          <a:lstStyle/>
          <a:p>
            <a:endParaRPr/>
          </a:p>
        </p:txBody>
      </p:sp>
      <p:sp>
        <p:nvSpPr>
          <p:cNvPr id="8" name="object 4">
            <a:extLst>
              <a:ext uri="{FF2B5EF4-FFF2-40B4-BE49-F238E27FC236}">
                <a16:creationId xmlns:a16="http://schemas.microsoft.com/office/drawing/2014/main" id="{2B56EC0D-A142-1B46-A835-6DB38CE02AAC}"/>
              </a:ext>
            </a:extLst>
          </p:cNvPr>
          <p:cNvSpPr/>
          <p:nvPr userDrawn="1"/>
        </p:nvSpPr>
        <p:spPr>
          <a:xfrm>
            <a:off x="420623" y="7281367"/>
            <a:ext cx="1562531" cy="348780"/>
          </a:xfrm>
          <a:prstGeom prst="rect">
            <a:avLst/>
          </a:prstGeom>
          <a:blipFill>
            <a:blip r:embed="rId2"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4901515F-FBBA-5B4E-91C4-4AE4CD81B144}"/>
              </a:ext>
            </a:extLst>
          </p:cNvPr>
          <p:cNvSpPr txBox="1">
            <a:spLocks noGrp="1"/>
          </p:cNvSpPr>
          <p:nvPr>
            <p:ph type="ftr" sz="quarter" idx="5"/>
          </p:nvPr>
        </p:nvSpPr>
        <p:spPr>
          <a:xfrm>
            <a:off x="2681490" y="7376631"/>
            <a:ext cx="6895465" cy="165734"/>
          </a:xfrm>
          <a:prstGeom prst="rect">
            <a:avLst/>
          </a:prstGeom>
        </p:spPr>
        <p:txBody>
          <a:bodyPr vert="horz" wrap="square" lIns="0" tIns="16510" rIns="0" bIns="0" rtlCol="0">
            <a:spAutoFit/>
          </a:bodyPr>
          <a:lstStyle/>
          <a:p>
            <a:pPr marL="12700">
              <a:lnSpc>
                <a:spcPct val="100000"/>
              </a:lnSpc>
              <a:spcBef>
                <a:spcPts val="130"/>
              </a:spcBef>
            </a:pPr>
            <a:r>
              <a:rPr spc="60" dirty="0"/>
              <a:t>1001</a:t>
            </a:r>
            <a:r>
              <a:rPr spc="275" dirty="0"/>
              <a:t> </a:t>
            </a:r>
            <a:r>
              <a:rPr dirty="0"/>
              <a:t>B</a:t>
            </a:r>
            <a:r>
              <a:rPr spc="-140" dirty="0"/>
              <a:t> </a:t>
            </a:r>
            <a:r>
              <a:rPr spc="80" dirty="0"/>
              <a:t>ANN</a:t>
            </a:r>
            <a:r>
              <a:rPr spc="-125" dirty="0"/>
              <a:t> </a:t>
            </a:r>
            <a:r>
              <a:rPr spc="60" dirty="0"/>
              <a:t>OC</a:t>
            </a:r>
            <a:r>
              <a:rPr spc="-105" dirty="0"/>
              <a:t> </a:t>
            </a:r>
            <a:r>
              <a:rPr dirty="0"/>
              <a:t>K</a:t>
            </a:r>
            <a:r>
              <a:rPr spc="25" dirty="0"/>
              <a:t> </a:t>
            </a:r>
            <a:r>
              <a:rPr dirty="0"/>
              <a:t>S</a:t>
            </a:r>
            <a:r>
              <a:rPr spc="-114" dirty="0"/>
              <a:t> </a:t>
            </a:r>
            <a:r>
              <a:rPr spc="100" dirty="0"/>
              <a:t>TREET</a:t>
            </a:r>
            <a:r>
              <a:rPr spc="275" dirty="0"/>
              <a:t> </a:t>
            </a:r>
            <a:r>
              <a:rPr spc="80" dirty="0"/>
              <a:t>#42</a:t>
            </a:r>
            <a:r>
              <a:rPr spc="-135" dirty="0"/>
              <a:t> </a:t>
            </a:r>
            <a:r>
              <a:rPr spc="60" dirty="0"/>
              <a:t>4,</a:t>
            </a:r>
            <a:r>
              <a:rPr spc="275" dirty="0"/>
              <a:t> </a:t>
            </a:r>
            <a:r>
              <a:rPr spc="105" dirty="0"/>
              <a:t>DENVER,</a:t>
            </a:r>
            <a:r>
              <a:rPr spc="275" dirty="0"/>
              <a:t> </a:t>
            </a:r>
            <a:r>
              <a:rPr dirty="0"/>
              <a:t>C</a:t>
            </a:r>
            <a:r>
              <a:rPr spc="-135" dirty="0"/>
              <a:t> </a:t>
            </a:r>
            <a:r>
              <a:rPr dirty="0"/>
              <a:t>O</a:t>
            </a:r>
            <a:r>
              <a:rPr spc="25" dirty="0"/>
              <a:t> </a:t>
            </a:r>
            <a:r>
              <a:rPr spc="90" dirty="0"/>
              <a:t>8020</a:t>
            </a:r>
            <a:r>
              <a:rPr spc="-145" dirty="0"/>
              <a:t> </a:t>
            </a:r>
            <a:r>
              <a:rPr dirty="0"/>
              <a:t>4</a:t>
            </a:r>
            <a:r>
              <a:rPr spc="15" dirty="0"/>
              <a:t> </a:t>
            </a:r>
            <a:r>
              <a:rPr dirty="0"/>
              <a:t>|</a:t>
            </a:r>
            <a:r>
              <a:rPr spc="15" dirty="0"/>
              <a:t> </a:t>
            </a:r>
            <a:r>
              <a:rPr spc="110" dirty="0"/>
              <a:t>303-872-7932</a:t>
            </a:r>
            <a:r>
              <a:rPr spc="275" dirty="0"/>
              <a:t> </a:t>
            </a:r>
            <a:r>
              <a:rPr dirty="0"/>
              <a:t>|</a:t>
            </a:r>
            <a:r>
              <a:rPr spc="15" dirty="0"/>
              <a:t> </a:t>
            </a:r>
            <a:r>
              <a:rPr dirty="0"/>
              <a:t>C</a:t>
            </a:r>
            <a:r>
              <a:rPr spc="-135" dirty="0"/>
              <a:t> </a:t>
            </a:r>
            <a:r>
              <a:rPr dirty="0"/>
              <a:t>O</a:t>
            </a:r>
            <a:r>
              <a:rPr spc="-130" dirty="0"/>
              <a:t> </a:t>
            </a:r>
            <a:r>
              <a:rPr spc="75" dirty="0"/>
              <a:t>NTA</a:t>
            </a:r>
            <a:r>
              <a:rPr spc="-160" dirty="0"/>
              <a:t> </a:t>
            </a:r>
            <a:r>
              <a:rPr spc="90" dirty="0"/>
              <a:t>CT@J</a:t>
            </a:r>
            <a:r>
              <a:rPr spc="-150" dirty="0"/>
              <a:t> </a:t>
            </a:r>
            <a:r>
              <a:rPr spc="80" dirty="0"/>
              <a:t>ANU</a:t>
            </a:r>
            <a:r>
              <a:rPr spc="-155" dirty="0"/>
              <a:t> </a:t>
            </a:r>
            <a:r>
              <a:rPr spc="60" dirty="0"/>
              <a:t>AR</a:t>
            </a:r>
            <a:r>
              <a:rPr spc="-155" dirty="0"/>
              <a:t> </a:t>
            </a:r>
            <a:r>
              <a:rPr dirty="0"/>
              <a:t>Y</a:t>
            </a:r>
            <a:r>
              <a:rPr spc="-150" dirty="0"/>
              <a:t> </a:t>
            </a:r>
            <a:r>
              <a:rPr spc="100" dirty="0"/>
              <a:t>SPRIN</a:t>
            </a:r>
            <a:r>
              <a:rPr spc="-120" dirty="0"/>
              <a:t> </a:t>
            </a:r>
            <a:r>
              <a:rPr spc="80" dirty="0"/>
              <a:t>G.C</a:t>
            </a:r>
            <a:r>
              <a:rPr spc="-135" dirty="0"/>
              <a:t> </a:t>
            </a:r>
            <a:r>
              <a:rPr dirty="0"/>
              <a:t>O</a:t>
            </a:r>
            <a:r>
              <a:rPr spc="-130" dirty="0"/>
              <a:t> </a:t>
            </a:r>
            <a:r>
              <a:rPr dirty="0"/>
              <a:t>M</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671408"/>
            <a:ext cx="10058400" cy="111760"/>
          </a:xfrm>
          <a:custGeom>
            <a:avLst/>
            <a:gdLst/>
            <a:ahLst/>
            <a:cxnLst/>
            <a:rect l="l" t="t" r="r" b="b"/>
            <a:pathLst>
              <a:path w="10058400" h="111760">
                <a:moveTo>
                  <a:pt x="0" y="111760"/>
                </a:moveTo>
                <a:lnTo>
                  <a:pt x="10058400" y="111760"/>
                </a:lnTo>
                <a:lnTo>
                  <a:pt x="10058400" y="0"/>
                </a:lnTo>
                <a:lnTo>
                  <a:pt x="0" y="0"/>
                </a:lnTo>
                <a:lnTo>
                  <a:pt x="0" y="111760"/>
                </a:lnTo>
                <a:close/>
              </a:path>
            </a:pathLst>
          </a:custGeom>
          <a:solidFill>
            <a:srgbClr val="90A7C1"/>
          </a:solidFill>
        </p:spPr>
        <p:txBody>
          <a:bodyPr wrap="square" lIns="0" tIns="0" rIns="0" bIns="0" rtlCol="0"/>
          <a:lstStyle/>
          <a:p>
            <a:endParaRPr/>
          </a:p>
        </p:txBody>
      </p:sp>
      <p:sp>
        <p:nvSpPr>
          <p:cNvPr id="2" name="Holder 2"/>
          <p:cNvSpPr>
            <a:spLocks noGrp="1"/>
          </p:cNvSpPr>
          <p:nvPr>
            <p:ph type="title"/>
          </p:nvPr>
        </p:nvSpPr>
        <p:spPr>
          <a:xfrm>
            <a:off x="446531" y="346546"/>
            <a:ext cx="9165336" cy="615553"/>
          </a:xfrm>
          <a:prstGeom prst="rect">
            <a:avLst/>
          </a:prstGeom>
        </p:spPr>
        <p:txBody>
          <a:bodyPr lIns="0" tIns="0" rIns="0" bIns="0"/>
          <a:lstStyle>
            <a:lvl1pPr>
              <a:defRPr sz="4000" b="1" i="0">
                <a:solidFill>
                  <a:srgbClr val="231F20"/>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3" name="Holder 3"/>
          <p:cNvSpPr>
            <a:spLocks noGrp="1"/>
          </p:cNvSpPr>
          <p:nvPr>
            <p:ph sz="half" idx="2"/>
          </p:nvPr>
        </p:nvSpPr>
        <p:spPr>
          <a:xfrm>
            <a:off x="444500" y="2257346"/>
            <a:ext cx="4300220" cy="246221"/>
          </a:xfrm>
          <a:prstGeom prst="rect">
            <a:avLst/>
          </a:prstGeom>
        </p:spPr>
        <p:txBody>
          <a:bodyPr wrap="square" lIns="0" tIns="0" rIns="0" bIns="0">
            <a:spAutoFit/>
          </a:bodyPr>
          <a:lstStyle>
            <a:lvl1pPr>
              <a:defRPr sz="1600" b="0" i="0">
                <a:solidFill>
                  <a:srgbClr val="528799"/>
                </a:solidFill>
                <a:latin typeface="Palatino" pitchFamily="2" charset="77"/>
                <a:ea typeface="Palatino" pitchFamily="2" charset="77"/>
                <a:cs typeface="Futura-Medium"/>
              </a:defRPr>
            </a:lvl1pPr>
          </a:lstStyle>
          <a:p>
            <a:pPr lvl="0"/>
            <a:r>
              <a:rPr lang="en-US"/>
              <a:t>Edit Master text styles</a:t>
            </a:r>
          </a:p>
        </p:txBody>
      </p:sp>
      <p:sp>
        <p:nvSpPr>
          <p:cNvPr id="4" name="Holder 4"/>
          <p:cNvSpPr>
            <a:spLocks noGrp="1"/>
          </p:cNvSpPr>
          <p:nvPr>
            <p:ph sz="half" idx="3"/>
          </p:nvPr>
        </p:nvSpPr>
        <p:spPr>
          <a:xfrm>
            <a:off x="5183622" y="2241956"/>
            <a:ext cx="4375404" cy="276999"/>
          </a:xfrm>
          <a:prstGeom prst="rect">
            <a:avLst/>
          </a:prstGeom>
        </p:spPr>
        <p:txBody>
          <a:bodyPr wrap="square" lIns="0" tIns="0" rIns="0" bIns="0">
            <a:spAutoFit/>
          </a:bodyPr>
          <a:lstStyle>
            <a:lvl1pPr>
              <a:defRPr sz="1800">
                <a:latin typeface="Palatino" pitchFamily="2" charset="77"/>
                <a:ea typeface="Palatino" pitchFamily="2" charset="77"/>
              </a:defRPr>
            </a:lvl1pPr>
          </a:lstStyle>
          <a:p>
            <a:pPr lvl="0"/>
            <a:r>
              <a:rPr lang="en-US"/>
              <a:t>Edit Master text styles</a:t>
            </a:r>
          </a:p>
        </p:txBody>
      </p:sp>
      <p:sp>
        <p:nvSpPr>
          <p:cNvPr id="9" name="object 3">
            <a:extLst>
              <a:ext uri="{FF2B5EF4-FFF2-40B4-BE49-F238E27FC236}">
                <a16:creationId xmlns:a16="http://schemas.microsoft.com/office/drawing/2014/main" id="{71D4E1AF-D7F7-154A-9005-EBB90EED4FEA}"/>
              </a:ext>
            </a:extLst>
          </p:cNvPr>
          <p:cNvSpPr/>
          <p:nvPr userDrawn="1"/>
        </p:nvSpPr>
        <p:spPr>
          <a:xfrm>
            <a:off x="0" y="7141464"/>
            <a:ext cx="10058400" cy="631190"/>
          </a:xfrm>
          <a:custGeom>
            <a:avLst/>
            <a:gdLst/>
            <a:ahLst/>
            <a:cxnLst/>
            <a:rect l="l" t="t" r="r" b="b"/>
            <a:pathLst>
              <a:path w="10058400" h="631190">
                <a:moveTo>
                  <a:pt x="0" y="630935"/>
                </a:moveTo>
                <a:lnTo>
                  <a:pt x="10058400" y="630935"/>
                </a:lnTo>
                <a:lnTo>
                  <a:pt x="10058400" y="0"/>
                </a:lnTo>
                <a:lnTo>
                  <a:pt x="0" y="0"/>
                </a:lnTo>
                <a:lnTo>
                  <a:pt x="0" y="630935"/>
                </a:lnTo>
                <a:close/>
              </a:path>
            </a:pathLst>
          </a:custGeom>
          <a:solidFill>
            <a:srgbClr val="C33B53"/>
          </a:solidFill>
        </p:spPr>
        <p:txBody>
          <a:bodyPr wrap="square" lIns="0" tIns="0" rIns="0" bIns="0" rtlCol="0"/>
          <a:lstStyle/>
          <a:p>
            <a:endParaRPr/>
          </a:p>
        </p:txBody>
      </p:sp>
      <p:sp>
        <p:nvSpPr>
          <p:cNvPr id="10" name="object 4">
            <a:extLst>
              <a:ext uri="{FF2B5EF4-FFF2-40B4-BE49-F238E27FC236}">
                <a16:creationId xmlns:a16="http://schemas.microsoft.com/office/drawing/2014/main" id="{39F21A4B-C10C-774C-A678-E75E7093C3BC}"/>
              </a:ext>
            </a:extLst>
          </p:cNvPr>
          <p:cNvSpPr/>
          <p:nvPr userDrawn="1"/>
        </p:nvSpPr>
        <p:spPr>
          <a:xfrm>
            <a:off x="420623" y="7281367"/>
            <a:ext cx="1562531" cy="348780"/>
          </a:xfrm>
          <a:prstGeom prst="rect">
            <a:avLst/>
          </a:prstGeom>
          <a:blipFill>
            <a:blip r:embed="rId2" cstate="print"/>
            <a:stretch>
              <a:fillRect/>
            </a:stretch>
          </a:blipFill>
        </p:spPr>
        <p:txBody>
          <a:bodyPr wrap="square" lIns="0" tIns="0" rIns="0" bIns="0" rtlCol="0"/>
          <a:lstStyle/>
          <a:p>
            <a:endParaRPr/>
          </a:p>
        </p:txBody>
      </p:sp>
      <p:sp>
        <p:nvSpPr>
          <p:cNvPr id="11" name="object 5">
            <a:extLst>
              <a:ext uri="{FF2B5EF4-FFF2-40B4-BE49-F238E27FC236}">
                <a16:creationId xmlns:a16="http://schemas.microsoft.com/office/drawing/2014/main" id="{3EA16F61-A78E-1C49-937B-9B91779D2E68}"/>
              </a:ext>
            </a:extLst>
          </p:cNvPr>
          <p:cNvSpPr txBox="1">
            <a:spLocks noGrp="1"/>
          </p:cNvSpPr>
          <p:nvPr>
            <p:ph type="ftr" sz="quarter" idx="5"/>
          </p:nvPr>
        </p:nvSpPr>
        <p:spPr>
          <a:xfrm>
            <a:off x="2681490" y="7376631"/>
            <a:ext cx="6895465" cy="165734"/>
          </a:xfrm>
          <a:prstGeom prst="rect">
            <a:avLst/>
          </a:prstGeom>
        </p:spPr>
        <p:txBody>
          <a:bodyPr vert="horz" wrap="square" lIns="0" tIns="16510" rIns="0" bIns="0" rtlCol="0">
            <a:spAutoFit/>
          </a:bodyPr>
          <a:lstStyle/>
          <a:p>
            <a:pPr marL="12700">
              <a:lnSpc>
                <a:spcPct val="100000"/>
              </a:lnSpc>
              <a:spcBef>
                <a:spcPts val="130"/>
              </a:spcBef>
            </a:pPr>
            <a:r>
              <a:rPr spc="60" dirty="0"/>
              <a:t>1001</a:t>
            </a:r>
            <a:r>
              <a:rPr spc="275" dirty="0"/>
              <a:t> </a:t>
            </a:r>
            <a:r>
              <a:rPr dirty="0"/>
              <a:t>B</a:t>
            </a:r>
            <a:r>
              <a:rPr spc="-140" dirty="0"/>
              <a:t> </a:t>
            </a:r>
            <a:r>
              <a:rPr spc="80" dirty="0"/>
              <a:t>ANN</a:t>
            </a:r>
            <a:r>
              <a:rPr spc="-125" dirty="0"/>
              <a:t> </a:t>
            </a:r>
            <a:r>
              <a:rPr spc="60" dirty="0"/>
              <a:t>OC</a:t>
            </a:r>
            <a:r>
              <a:rPr spc="-105" dirty="0"/>
              <a:t> </a:t>
            </a:r>
            <a:r>
              <a:rPr dirty="0"/>
              <a:t>K</a:t>
            </a:r>
            <a:r>
              <a:rPr spc="25" dirty="0"/>
              <a:t> </a:t>
            </a:r>
            <a:r>
              <a:rPr dirty="0"/>
              <a:t>S</a:t>
            </a:r>
            <a:r>
              <a:rPr spc="-114" dirty="0"/>
              <a:t> </a:t>
            </a:r>
            <a:r>
              <a:rPr spc="100" dirty="0"/>
              <a:t>TREET</a:t>
            </a:r>
            <a:r>
              <a:rPr spc="275" dirty="0"/>
              <a:t> </a:t>
            </a:r>
            <a:r>
              <a:rPr spc="80" dirty="0"/>
              <a:t>#42</a:t>
            </a:r>
            <a:r>
              <a:rPr spc="-135" dirty="0"/>
              <a:t> </a:t>
            </a:r>
            <a:r>
              <a:rPr spc="60" dirty="0"/>
              <a:t>4,</a:t>
            </a:r>
            <a:r>
              <a:rPr spc="275" dirty="0"/>
              <a:t> </a:t>
            </a:r>
            <a:r>
              <a:rPr spc="105" dirty="0"/>
              <a:t>DENVER,</a:t>
            </a:r>
            <a:r>
              <a:rPr spc="275" dirty="0"/>
              <a:t> </a:t>
            </a:r>
            <a:r>
              <a:rPr dirty="0"/>
              <a:t>C</a:t>
            </a:r>
            <a:r>
              <a:rPr spc="-135" dirty="0"/>
              <a:t> </a:t>
            </a:r>
            <a:r>
              <a:rPr dirty="0"/>
              <a:t>O</a:t>
            </a:r>
            <a:r>
              <a:rPr spc="25" dirty="0"/>
              <a:t> </a:t>
            </a:r>
            <a:r>
              <a:rPr spc="90" dirty="0"/>
              <a:t>8020</a:t>
            </a:r>
            <a:r>
              <a:rPr spc="-145" dirty="0"/>
              <a:t> </a:t>
            </a:r>
            <a:r>
              <a:rPr dirty="0"/>
              <a:t>4</a:t>
            </a:r>
            <a:r>
              <a:rPr spc="15" dirty="0"/>
              <a:t> </a:t>
            </a:r>
            <a:r>
              <a:rPr dirty="0"/>
              <a:t>|</a:t>
            </a:r>
            <a:r>
              <a:rPr spc="15" dirty="0"/>
              <a:t> </a:t>
            </a:r>
            <a:r>
              <a:rPr spc="110" dirty="0"/>
              <a:t>303-872-7932</a:t>
            </a:r>
            <a:r>
              <a:rPr spc="275" dirty="0"/>
              <a:t> </a:t>
            </a:r>
            <a:r>
              <a:rPr dirty="0"/>
              <a:t>|</a:t>
            </a:r>
            <a:r>
              <a:rPr spc="15" dirty="0"/>
              <a:t> </a:t>
            </a:r>
            <a:r>
              <a:rPr dirty="0"/>
              <a:t>C</a:t>
            </a:r>
            <a:r>
              <a:rPr spc="-135" dirty="0"/>
              <a:t> </a:t>
            </a:r>
            <a:r>
              <a:rPr dirty="0"/>
              <a:t>O</a:t>
            </a:r>
            <a:r>
              <a:rPr spc="-130" dirty="0"/>
              <a:t> </a:t>
            </a:r>
            <a:r>
              <a:rPr spc="75" dirty="0"/>
              <a:t>NTA</a:t>
            </a:r>
            <a:r>
              <a:rPr spc="-160" dirty="0"/>
              <a:t> </a:t>
            </a:r>
            <a:r>
              <a:rPr spc="90" dirty="0"/>
              <a:t>CT@J</a:t>
            </a:r>
            <a:r>
              <a:rPr spc="-150" dirty="0"/>
              <a:t> </a:t>
            </a:r>
            <a:r>
              <a:rPr spc="80" dirty="0"/>
              <a:t>ANU</a:t>
            </a:r>
            <a:r>
              <a:rPr spc="-155" dirty="0"/>
              <a:t> </a:t>
            </a:r>
            <a:r>
              <a:rPr spc="60" dirty="0"/>
              <a:t>AR</a:t>
            </a:r>
            <a:r>
              <a:rPr spc="-155" dirty="0"/>
              <a:t> </a:t>
            </a:r>
            <a:r>
              <a:rPr dirty="0"/>
              <a:t>Y</a:t>
            </a:r>
            <a:r>
              <a:rPr spc="-150" dirty="0"/>
              <a:t> </a:t>
            </a:r>
            <a:r>
              <a:rPr spc="100" dirty="0"/>
              <a:t>SPRIN</a:t>
            </a:r>
            <a:r>
              <a:rPr spc="-120" dirty="0"/>
              <a:t> </a:t>
            </a:r>
            <a:r>
              <a:rPr spc="80" dirty="0"/>
              <a:t>G.C</a:t>
            </a:r>
            <a:r>
              <a:rPr spc="-135" dirty="0"/>
              <a:t> </a:t>
            </a:r>
            <a:r>
              <a:rPr dirty="0"/>
              <a:t>O</a:t>
            </a:r>
            <a:r>
              <a:rPr spc="-130" dirty="0"/>
              <a:t> </a:t>
            </a:r>
            <a:r>
              <a:rPr dirty="0"/>
              <a:t>M</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46531" y="346546"/>
            <a:ext cx="9165336" cy="615553"/>
          </a:xfrm>
          <a:prstGeom prst="rect">
            <a:avLst/>
          </a:prstGeom>
        </p:spPr>
        <p:txBody>
          <a:bodyPr lIns="0" tIns="0" rIns="0" bIns="0"/>
          <a:lstStyle>
            <a:lvl1pPr>
              <a:defRPr sz="4000" b="1" i="0">
                <a:solidFill>
                  <a:srgbClr val="231F20"/>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dirty="0"/>
          </a:p>
        </p:txBody>
      </p:sp>
      <p:sp>
        <p:nvSpPr>
          <p:cNvPr id="6" name="object 3">
            <a:extLst>
              <a:ext uri="{FF2B5EF4-FFF2-40B4-BE49-F238E27FC236}">
                <a16:creationId xmlns:a16="http://schemas.microsoft.com/office/drawing/2014/main" id="{C48622F5-E136-CA47-BA6D-1279E111AE80}"/>
              </a:ext>
            </a:extLst>
          </p:cNvPr>
          <p:cNvSpPr/>
          <p:nvPr userDrawn="1"/>
        </p:nvSpPr>
        <p:spPr>
          <a:xfrm>
            <a:off x="0" y="7141464"/>
            <a:ext cx="10058400" cy="631190"/>
          </a:xfrm>
          <a:custGeom>
            <a:avLst/>
            <a:gdLst/>
            <a:ahLst/>
            <a:cxnLst/>
            <a:rect l="l" t="t" r="r" b="b"/>
            <a:pathLst>
              <a:path w="10058400" h="631190">
                <a:moveTo>
                  <a:pt x="0" y="630935"/>
                </a:moveTo>
                <a:lnTo>
                  <a:pt x="10058400" y="630935"/>
                </a:lnTo>
                <a:lnTo>
                  <a:pt x="10058400" y="0"/>
                </a:lnTo>
                <a:lnTo>
                  <a:pt x="0" y="0"/>
                </a:lnTo>
                <a:lnTo>
                  <a:pt x="0" y="630935"/>
                </a:lnTo>
                <a:close/>
              </a:path>
            </a:pathLst>
          </a:custGeom>
          <a:solidFill>
            <a:srgbClr val="C33B53"/>
          </a:solidFill>
        </p:spPr>
        <p:txBody>
          <a:bodyPr wrap="square" lIns="0" tIns="0" rIns="0" bIns="0" rtlCol="0"/>
          <a:lstStyle/>
          <a:p>
            <a:endParaRPr/>
          </a:p>
        </p:txBody>
      </p:sp>
      <p:sp>
        <p:nvSpPr>
          <p:cNvPr id="7" name="object 4">
            <a:extLst>
              <a:ext uri="{FF2B5EF4-FFF2-40B4-BE49-F238E27FC236}">
                <a16:creationId xmlns:a16="http://schemas.microsoft.com/office/drawing/2014/main" id="{6B440269-75EE-4345-AF5F-A747B3542AC9}"/>
              </a:ext>
            </a:extLst>
          </p:cNvPr>
          <p:cNvSpPr/>
          <p:nvPr userDrawn="1"/>
        </p:nvSpPr>
        <p:spPr>
          <a:xfrm>
            <a:off x="420623" y="7281367"/>
            <a:ext cx="1562531" cy="348780"/>
          </a:xfrm>
          <a:prstGeom prst="rect">
            <a:avLst/>
          </a:prstGeom>
          <a:blipFill>
            <a:blip r:embed="rId2" cstate="print"/>
            <a:stretch>
              <a:fillRect/>
            </a:stretch>
          </a:blipFill>
        </p:spPr>
        <p:txBody>
          <a:bodyPr wrap="square" lIns="0" tIns="0" rIns="0" bIns="0" rtlCol="0"/>
          <a:lstStyle/>
          <a:p>
            <a:endParaRPr/>
          </a:p>
        </p:txBody>
      </p:sp>
      <p:sp>
        <p:nvSpPr>
          <p:cNvPr id="8" name="object 5">
            <a:extLst>
              <a:ext uri="{FF2B5EF4-FFF2-40B4-BE49-F238E27FC236}">
                <a16:creationId xmlns:a16="http://schemas.microsoft.com/office/drawing/2014/main" id="{9B55A7CF-0C00-984F-9551-AC45629F9246}"/>
              </a:ext>
            </a:extLst>
          </p:cNvPr>
          <p:cNvSpPr txBox="1">
            <a:spLocks noGrp="1"/>
          </p:cNvSpPr>
          <p:nvPr>
            <p:ph type="ftr" sz="quarter" idx="5"/>
          </p:nvPr>
        </p:nvSpPr>
        <p:spPr>
          <a:xfrm>
            <a:off x="2681490" y="7376631"/>
            <a:ext cx="6895465" cy="165734"/>
          </a:xfrm>
          <a:prstGeom prst="rect">
            <a:avLst/>
          </a:prstGeom>
        </p:spPr>
        <p:txBody>
          <a:bodyPr vert="horz" wrap="square" lIns="0" tIns="16510" rIns="0" bIns="0" rtlCol="0">
            <a:spAutoFit/>
          </a:bodyPr>
          <a:lstStyle/>
          <a:p>
            <a:pPr marL="12700">
              <a:lnSpc>
                <a:spcPct val="100000"/>
              </a:lnSpc>
              <a:spcBef>
                <a:spcPts val="130"/>
              </a:spcBef>
            </a:pPr>
            <a:r>
              <a:rPr spc="60" dirty="0"/>
              <a:t>1001</a:t>
            </a:r>
            <a:r>
              <a:rPr spc="275" dirty="0"/>
              <a:t> </a:t>
            </a:r>
            <a:r>
              <a:rPr dirty="0"/>
              <a:t>B</a:t>
            </a:r>
            <a:r>
              <a:rPr spc="-140" dirty="0"/>
              <a:t> </a:t>
            </a:r>
            <a:r>
              <a:rPr spc="80" dirty="0"/>
              <a:t>ANN</a:t>
            </a:r>
            <a:r>
              <a:rPr spc="-125" dirty="0"/>
              <a:t> </a:t>
            </a:r>
            <a:r>
              <a:rPr spc="60" dirty="0"/>
              <a:t>OC</a:t>
            </a:r>
            <a:r>
              <a:rPr spc="-105" dirty="0"/>
              <a:t> </a:t>
            </a:r>
            <a:r>
              <a:rPr dirty="0"/>
              <a:t>K</a:t>
            </a:r>
            <a:r>
              <a:rPr spc="25" dirty="0"/>
              <a:t> </a:t>
            </a:r>
            <a:r>
              <a:rPr dirty="0"/>
              <a:t>S</a:t>
            </a:r>
            <a:r>
              <a:rPr spc="-114" dirty="0"/>
              <a:t> </a:t>
            </a:r>
            <a:r>
              <a:rPr spc="100" dirty="0"/>
              <a:t>TREET</a:t>
            </a:r>
            <a:r>
              <a:rPr spc="275" dirty="0"/>
              <a:t> </a:t>
            </a:r>
            <a:r>
              <a:rPr spc="80" dirty="0"/>
              <a:t>#42</a:t>
            </a:r>
            <a:r>
              <a:rPr spc="-135" dirty="0"/>
              <a:t> </a:t>
            </a:r>
            <a:r>
              <a:rPr spc="60" dirty="0"/>
              <a:t>4,</a:t>
            </a:r>
            <a:r>
              <a:rPr spc="275" dirty="0"/>
              <a:t> </a:t>
            </a:r>
            <a:r>
              <a:rPr spc="105" dirty="0"/>
              <a:t>DENVER,</a:t>
            </a:r>
            <a:r>
              <a:rPr spc="275" dirty="0"/>
              <a:t> </a:t>
            </a:r>
            <a:r>
              <a:rPr dirty="0"/>
              <a:t>C</a:t>
            </a:r>
            <a:r>
              <a:rPr spc="-135" dirty="0"/>
              <a:t> </a:t>
            </a:r>
            <a:r>
              <a:rPr dirty="0"/>
              <a:t>O</a:t>
            </a:r>
            <a:r>
              <a:rPr spc="25" dirty="0"/>
              <a:t> </a:t>
            </a:r>
            <a:r>
              <a:rPr spc="90" dirty="0"/>
              <a:t>8020</a:t>
            </a:r>
            <a:r>
              <a:rPr spc="-145" dirty="0"/>
              <a:t> </a:t>
            </a:r>
            <a:r>
              <a:rPr dirty="0"/>
              <a:t>4</a:t>
            </a:r>
            <a:r>
              <a:rPr spc="15" dirty="0"/>
              <a:t> </a:t>
            </a:r>
            <a:r>
              <a:rPr dirty="0"/>
              <a:t>|</a:t>
            </a:r>
            <a:r>
              <a:rPr spc="15" dirty="0"/>
              <a:t> </a:t>
            </a:r>
            <a:r>
              <a:rPr spc="110" dirty="0"/>
              <a:t>303-872-7932</a:t>
            </a:r>
            <a:r>
              <a:rPr spc="275" dirty="0"/>
              <a:t> </a:t>
            </a:r>
            <a:r>
              <a:rPr dirty="0"/>
              <a:t>|</a:t>
            </a:r>
            <a:r>
              <a:rPr spc="15" dirty="0"/>
              <a:t> </a:t>
            </a:r>
            <a:r>
              <a:rPr dirty="0"/>
              <a:t>C</a:t>
            </a:r>
            <a:r>
              <a:rPr spc="-135" dirty="0"/>
              <a:t> </a:t>
            </a:r>
            <a:r>
              <a:rPr dirty="0"/>
              <a:t>O</a:t>
            </a:r>
            <a:r>
              <a:rPr spc="-130" dirty="0"/>
              <a:t> </a:t>
            </a:r>
            <a:r>
              <a:rPr spc="75" dirty="0"/>
              <a:t>NTA</a:t>
            </a:r>
            <a:r>
              <a:rPr spc="-160" dirty="0"/>
              <a:t> </a:t>
            </a:r>
            <a:r>
              <a:rPr spc="90" dirty="0"/>
              <a:t>CT@J</a:t>
            </a:r>
            <a:r>
              <a:rPr spc="-150" dirty="0"/>
              <a:t> </a:t>
            </a:r>
            <a:r>
              <a:rPr spc="80" dirty="0"/>
              <a:t>ANU</a:t>
            </a:r>
            <a:r>
              <a:rPr spc="-155" dirty="0"/>
              <a:t> </a:t>
            </a:r>
            <a:r>
              <a:rPr spc="60" dirty="0"/>
              <a:t>AR</a:t>
            </a:r>
            <a:r>
              <a:rPr spc="-155" dirty="0"/>
              <a:t> </a:t>
            </a:r>
            <a:r>
              <a:rPr dirty="0"/>
              <a:t>Y</a:t>
            </a:r>
            <a:r>
              <a:rPr spc="-150" dirty="0"/>
              <a:t> </a:t>
            </a:r>
            <a:r>
              <a:rPr spc="100" dirty="0"/>
              <a:t>SPRIN</a:t>
            </a:r>
            <a:r>
              <a:rPr spc="-120" dirty="0"/>
              <a:t> </a:t>
            </a:r>
            <a:r>
              <a:rPr spc="80" dirty="0"/>
              <a:t>G.C</a:t>
            </a:r>
            <a:r>
              <a:rPr spc="-135" dirty="0"/>
              <a:t> </a:t>
            </a:r>
            <a:r>
              <a:rPr dirty="0"/>
              <a:t>O</a:t>
            </a:r>
            <a:r>
              <a:rPr spc="-130" dirty="0"/>
              <a:t> </a:t>
            </a:r>
            <a:r>
              <a:rPr dirty="0"/>
              <a:t>M</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689BA5-3B49-B045-BE77-13C2317CB97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8296"/>
          <a:stretch/>
        </p:blipFill>
        <p:spPr>
          <a:xfrm>
            <a:off x="0" y="2495"/>
            <a:ext cx="10058400" cy="4808621"/>
          </a:xfrm>
          <a:prstGeom prst="rect">
            <a:avLst/>
          </a:prstGeom>
        </p:spPr>
      </p:pic>
      <p:sp>
        <p:nvSpPr>
          <p:cNvPr id="18" name="bk object 18"/>
          <p:cNvSpPr/>
          <p:nvPr/>
        </p:nvSpPr>
        <p:spPr>
          <a:xfrm>
            <a:off x="-4" y="0"/>
            <a:ext cx="10058400" cy="4800600"/>
          </a:xfrm>
          <a:custGeom>
            <a:avLst/>
            <a:gdLst/>
            <a:ahLst/>
            <a:cxnLst/>
            <a:rect l="l" t="t" r="r" b="b"/>
            <a:pathLst>
              <a:path w="10058400" h="4800600">
                <a:moveTo>
                  <a:pt x="0" y="4800600"/>
                </a:moveTo>
                <a:lnTo>
                  <a:pt x="10058400" y="4800600"/>
                </a:lnTo>
                <a:lnTo>
                  <a:pt x="10058400" y="0"/>
                </a:lnTo>
                <a:lnTo>
                  <a:pt x="0" y="0"/>
                </a:lnTo>
                <a:lnTo>
                  <a:pt x="0" y="4800600"/>
                </a:lnTo>
                <a:close/>
              </a:path>
            </a:pathLst>
          </a:custGeom>
          <a:solidFill>
            <a:srgbClr val="90A7C1">
              <a:alpha val="75000"/>
            </a:srgbClr>
          </a:solidFill>
        </p:spPr>
        <p:txBody>
          <a:bodyPr wrap="square" lIns="0" tIns="0" rIns="0" bIns="0" rtlCol="0"/>
          <a:lstStyle/>
          <a:p>
            <a:endParaRPr/>
          </a:p>
        </p:txBody>
      </p:sp>
      <p:sp>
        <p:nvSpPr>
          <p:cNvPr id="19" name="bk object 19"/>
          <p:cNvSpPr/>
          <p:nvPr/>
        </p:nvSpPr>
        <p:spPr>
          <a:xfrm>
            <a:off x="2839491" y="4386262"/>
            <a:ext cx="4379595" cy="828675"/>
          </a:xfrm>
          <a:custGeom>
            <a:avLst/>
            <a:gdLst/>
            <a:ahLst/>
            <a:cxnLst/>
            <a:rect l="l" t="t" r="r" b="b"/>
            <a:pathLst>
              <a:path w="4379595" h="828675">
                <a:moveTo>
                  <a:pt x="0" y="828675"/>
                </a:moveTo>
                <a:lnTo>
                  <a:pt x="4379404" y="828675"/>
                </a:lnTo>
                <a:lnTo>
                  <a:pt x="4379404" y="0"/>
                </a:lnTo>
                <a:lnTo>
                  <a:pt x="0" y="0"/>
                </a:lnTo>
                <a:lnTo>
                  <a:pt x="0" y="828675"/>
                </a:lnTo>
                <a:close/>
              </a:path>
            </a:pathLst>
          </a:custGeom>
          <a:solidFill>
            <a:srgbClr val="0B2138"/>
          </a:solidFill>
        </p:spPr>
        <p:txBody>
          <a:bodyPr wrap="square" lIns="0" tIns="0" rIns="0" bIns="0" rtlCol="0"/>
          <a:lstStyle/>
          <a:p>
            <a:endParaRPr/>
          </a:p>
        </p:txBody>
      </p:sp>
      <p:sp>
        <p:nvSpPr>
          <p:cNvPr id="20" name="bk object 20"/>
          <p:cNvSpPr/>
          <p:nvPr/>
        </p:nvSpPr>
        <p:spPr>
          <a:xfrm>
            <a:off x="2950737" y="4495291"/>
            <a:ext cx="4156919" cy="632714"/>
          </a:xfrm>
          <a:prstGeom prst="rect">
            <a:avLst/>
          </a:prstGeom>
          <a:blipFill>
            <a:blip r:embed="rId3" cstate="print"/>
            <a:stretch>
              <a:fillRect/>
            </a:stretch>
          </a:blipFill>
        </p:spPr>
        <p:txBody>
          <a:bodyPr wrap="square" lIns="0" tIns="0" rIns="0" bIns="0" rtlCol="0"/>
          <a:lstStyle/>
          <a:p>
            <a:endParaRPr/>
          </a:p>
        </p:txBody>
      </p:sp>
      <p:sp>
        <p:nvSpPr>
          <p:cNvPr id="10" name="object 3">
            <a:extLst>
              <a:ext uri="{FF2B5EF4-FFF2-40B4-BE49-F238E27FC236}">
                <a16:creationId xmlns:a16="http://schemas.microsoft.com/office/drawing/2014/main" id="{1317E454-3EC8-2B4A-8C19-533DF6990930}"/>
              </a:ext>
            </a:extLst>
          </p:cNvPr>
          <p:cNvSpPr/>
          <p:nvPr userDrawn="1"/>
        </p:nvSpPr>
        <p:spPr>
          <a:xfrm>
            <a:off x="0" y="7141464"/>
            <a:ext cx="10058400" cy="631190"/>
          </a:xfrm>
          <a:custGeom>
            <a:avLst/>
            <a:gdLst/>
            <a:ahLst/>
            <a:cxnLst/>
            <a:rect l="l" t="t" r="r" b="b"/>
            <a:pathLst>
              <a:path w="10058400" h="631190">
                <a:moveTo>
                  <a:pt x="0" y="630935"/>
                </a:moveTo>
                <a:lnTo>
                  <a:pt x="10058400" y="630935"/>
                </a:lnTo>
                <a:lnTo>
                  <a:pt x="10058400" y="0"/>
                </a:lnTo>
                <a:lnTo>
                  <a:pt x="0" y="0"/>
                </a:lnTo>
                <a:lnTo>
                  <a:pt x="0" y="630935"/>
                </a:lnTo>
                <a:close/>
              </a:path>
            </a:pathLst>
          </a:custGeom>
          <a:solidFill>
            <a:srgbClr val="C33B53"/>
          </a:solidFill>
        </p:spPr>
        <p:txBody>
          <a:bodyPr wrap="square" lIns="0" tIns="0" rIns="0" bIns="0" rtlCol="0"/>
          <a:lstStyle/>
          <a:p>
            <a:endParaRPr/>
          </a:p>
        </p:txBody>
      </p:sp>
      <p:sp>
        <p:nvSpPr>
          <p:cNvPr id="11" name="object 4">
            <a:extLst>
              <a:ext uri="{FF2B5EF4-FFF2-40B4-BE49-F238E27FC236}">
                <a16:creationId xmlns:a16="http://schemas.microsoft.com/office/drawing/2014/main" id="{89731EF0-4533-6347-93E1-5A6F2FAAD246}"/>
              </a:ext>
            </a:extLst>
          </p:cNvPr>
          <p:cNvSpPr/>
          <p:nvPr userDrawn="1"/>
        </p:nvSpPr>
        <p:spPr>
          <a:xfrm>
            <a:off x="420623" y="7281367"/>
            <a:ext cx="1562531" cy="348780"/>
          </a:xfrm>
          <a:prstGeom prst="rect">
            <a:avLst/>
          </a:prstGeom>
          <a:blipFill>
            <a:blip r:embed="rId4" cstate="print"/>
            <a:stretch>
              <a:fillRect/>
            </a:stretch>
          </a:blipFill>
        </p:spPr>
        <p:txBody>
          <a:bodyPr wrap="square" lIns="0" tIns="0" rIns="0" bIns="0" rtlCol="0"/>
          <a:lstStyle/>
          <a:p>
            <a:endParaRPr/>
          </a:p>
        </p:txBody>
      </p:sp>
      <p:sp>
        <p:nvSpPr>
          <p:cNvPr id="12" name="object 5">
            <a:extLst>
              <a:ext uri="{FF2B5EF4-FFF2-40B4-BE49-F238E27FC236}">
                <a16:creationId xmlns:a16="http://schemas.microsoft.com/office/drawing/2014/main" id="{18756A6E-056D-8446-9933-28BEB45BE547}"/>
              </a:ext>
            </a:extLst>
          </p:cNvPr>
          <p:cNvSpPr txBox="1">
            <a:spLocks noGrp="1"/>
          </p:cNvSpPr>
          <p:nvPr>
            <p:ph type="ftr" sz="quarter" idx="5"/>
          </p:nvPr>
        </p:nvSpPr>
        <p:spPr>
          <a:xfrm>
            <a:off x="2681490" y="7376631"/>
            <a:ext cx="6895465" cy="155171"/>
          </a:xfrm>
          <a:prstGeom prst="rect">
            <a:avLst/>
          </a:prstGeom>
        </p:spPr>
        <p:txBody>
          <a:bodyPr vert="horz" wrap="square" lIns="0" tIns="16510" rIns="0" bIns="0" rtlCol="0">
            <a:spAutoFit/>
          </a:bodyPr>
          <a:lstStyle>
            <a:lvl1pPr>
              <a:defRPr sz="900">
                <a:latin typeface="Avenir Next" panose="020B0503020202020204" pitchFamily="34" charset="0"/>
              </a:defRPr>
            </a:lvl1pPr>
          </a:lstStyle>
          <a:p>
            <a:pPr marL="12700">
              <a:spcBef>
                <a:spcPts val="130"/>
              </a:spcBef>
            </a:pPr>
            <a:r>
              <a:rPr lang="en-US" spc="60" dirty="0"/>
              <a:t>1001</a:t>
            </a:r>
            <a:r>
              <a:rPr lang="en-US" spc="275" dirty="0"/>
              <a:t> </a:t>
            </a:r>
            <a:r>
              <a:rPr lang="en-US" dirty="0"/>
              <a:t>B</a:t>
            </a:r>
            <a:r>
              <a:rPr lang="en-US" spc="-140" dirty="0"/>
              <a:t> </a:t>
            </a:r>
            <a:r>
              <a:rPr lang="en-US" spc="80" dirty="0"/>
              <a:t>ANN</a:t>
            </a:r>
            <a:r>
              <a:rPr lang="en-US" spc="-125" dirty="0"/>
              <a:t> </a:t>
            </a:r>
            <a:r>
              <a:rPr lang="en-US" spc="60" dirty="0"/>
              <a:t>OC</a:t>
            </a:r>
            <a:r>
              <a:rPr lang="en-US" spc="-105" dirty="0"/>
              <a:t> </a:t>
            </a:r>
            <a:r>
              <a:rPr lang="en-US" dirty="0"/>
              <a:t>K</a:t>
            </a:r>
            <a:r>
              <a:rPr lang="en-US" spc="25" dirty="0"/>
              <a:t> </a:t>
            </a:r>
            <a:r>
              <a:rPr lang="en-US" dirty="0"/>
              <a:t>S</a:t>
            </a:r>
            <a:r>
              <a:rPr lang="en-US" spc="-114" dirty="0"/>
              <a:t> </a:t>
            </a:r>
            <a:r>
              <a:rPr lang="en-US" spc="100" dirty="0"/>
              <a:t>TREET</a:t>
            </a:r>
            <a:r>
              <a:rPr lang="en-US" spc="275" dirty="0"/>
              <a:t> </a:t>
            </a:r>
            <a:r>
              <a:rPr lang="en-US" spc="80" dirty="0"/>
              <a:t>#42</a:t>
            </a:r>
            <a:r>
              <a:rPr lang="en-US" spc="-135" dirty="0"/>
              <a:t> </a:t>
            </a:r>
            <a:r>
              <a:rPr lang="en-US" spc="60" dirty="0"/>
              <a:t>4,</a:t>
            </a:r>
            <a:r>
              <a:rPr lang="en-US" spc="275" dirty="0"/>
              <a:t> </a:t>
            </a:r>
            <a:r>
              <a:rPr lang="en-US" spc="105" dirty="0"/>
              <a:t>DENVER,</a:t>
            </a:r>
            <a:r>
              <a:rPr lang="en-US" spc="275" dirty="0"/>
              <a:t> </a:t>
            </a:r>
            <a:r>
              <a:rPr lang="en-US" dirty="0"/>
              <a:t>C</a:t>
            </a:r>
            <a:r>
              <a:rPr lang="en-US" spc="-135" dirty="0"/>
              <a:t> </a:t>
            </a:r>
            <a:r>
              <a:rPr lang="en-US" dirty="0"/>
              <a:t>O</a:t>
            </a:r>
            <a:r>
              <a:rPr lang="en-US" spc="25" dirty="0"/>
              <a:t> </a:t>
            </a:r>
            <a:r>
              <a:rPr lang="en-US" spc="90" dirty="0"/>
              <a:t>8020</a:t>
            </a:r>
            <a:r>
              <a:rPr lang="en-US" spc="-145" dirty="0"/>
              <a:t> </a:t>
            </a:r>
            <a:r>
              <a:rPr lang="en-US" dirty="0"/>
              <a:t>4</a:t>
            </a:r>
            <a:r>
              <a:rPr lang="en-US" spc="15" dirty="0"/>
              <a:t> </a:t>
            </a:r>
            <a:r>
              <a:rPr lang="en-US" dirty="0"/>
              <a:t>|</a:t>
            </a:r>
            <a:r>
              <a:rPr lang="en-US" spc="15" dirty="0"/>
              <a:t> </a:t>
            </a:r>
            <a:r>
              <a:rPr lang="en-US" spc="110" dirty="0"/>
              <a:t>303-872-7932</a:t>
            </a:r>
            <a:r>
              <a:rPr lang="en-US" spc="275" dirty="0"/>
              <a:t> </a:t>
            </a:r>
            <a:r>
              <a:rPr lang="en-US" dirty="0"/>
              <a:t>|</a:t>
            </a:r>
            <a:r>
              <a:rPr lang="en-US" spc="15" dirty="0"/>
              <a:t> </a:t>
            </a:r>
            <a:r>
              <a:rPr lang="en-US" dirty="0"/>
              <a:t>C</a:t>
            </a:r>
            <a:r>
              <a:rPr lang="en-US" spc="-135" dirty="0"/>
              <a:t> </a:t>
            </a:r>
            <a:r>
              <a:rPr lang="en-US" dirty="0"/>
              <a:t>O</a:t>
            </a:r>
            <a:r>
              <a:rPr lang="en-US" spc="-130" dirty="0"/>
              <a:t> </a:t>
            </a:r>
            <a:r>
              <a:rPr lang="en-US" spc="75" dirty="0"/>
              <a:t>NTA</a:t>
            </a:r>
            <a:r>
              <a:rPr lang="en-US" spc="-160" dirty="0"/>
              <a:t> </a:t>
            </a:r>
            <a:r>
              <a:rPr lang="en-US" spc="90" dirty="0"/>
              <a:t>CT@J</a:t>
            </a:r>
            <a:r>
              <a:rPr lang="en-US" spc="-150" dirty="0"/>
              <a:t> </a:t>
            </a:r>
            <a:r>
              <a:rPr lang="en-US" spc="80" dirty="0"/>
              <a:t>ANU</a:t>
            </a:r>
            <a:r>
              <a:rPr lang="en-US" spc="-155" dirty="0"/>
              <a:t> </a:t>
            </a:r>
            <a:r>
              <a:rPr lang="en-US" spc="60" dirty="0"/>
              <a:t>AR</a:t>
            </a:r>
            <a:r>
              <a:rPr lang="en-US" spc="-155" dirty="0"/>
              <a:t> </a:t>
            </a:r>
            <a:r>
              <a:rPr lang="en-US" dirty="0"/>
              <a:t>Y</a:t>
            </a:r>
            <a:r>
              <a:rPr lang="en-US" spc="-150" dirty="0"/>
              <a:t> </a:t>
            </a:r>
            <a:r>
              <a:rPr lang="en-US" spc="100" dirty="0"/>
              <a:t>SPRIN</a:t>
            </a:r>
            <a:r>
              <a:rPr lang="en-US" spc="-120" dirty="0"/>
              <a:t> </a:t>
            </a:r>
            <a:r>
              <a:rPr lang="en-US" spc="80" dirty="0"/>
              <a:t>G.C</a:t>
            </a:r>
            <a:r>
              <a:rPr lang="en-US" spc="-135" dirty="0"/>
              <a:t> </a:t>
            </a:r>
            <a:r>
              <a:rPr lang="en-US" dirty="0"/>
              <a:t>O</a:t>
            </a:r>
            <a:r>
              <a:rPr lang="en-US" spc="-130" dirty="0"/>
              <a:t> </a:t>
            </a:r>
            <a:r>
              <a:rPr lang="en-US" dirty="0"/>
              <a:t>M</a:t>
            </a:r>
          </a:p>
        </p:txBody>
      </p:sp>
      <p:sp>
        <p:nvSpPr>
          <p:cNvPr id="14" name="bk object 16">
            <a:extLst>
              <a:ext uri="{FF2B5EF4-FFF2-40B4-BE49-F238E27FC236}">
                <a16:creationId xmlns:a16="http://schemas.microsoft.com/office/drawing/2014/main" id="{31185A29-18E1-6742-80A0-88EDDACB3407}"/>
              </a:ext>
            </a:extLst>
          </p:cNvPr>
          <p:cNvSpPr/>
          <p:nvPr userDrawn="1"/>
        </p:nvSpPr>
        <p:spPr>
          <a:xfrm>
            <a:off x="2839491" y="6172200"/>
            <a:ext cx="4379596" cy="45719"/>
          </a:xfrm>
          <a:custGeom>
            <a:avLst/>
            <a:gdLst/>
            <a:ahLst/>
            <a:cxnLst/>
            <a:rect l="l" t="t" r="r" b="b"/>
            <a:pathLst>
              <a:path w="10058400" h="111760">
                <a:moveTo>
                  <a:pt x="0" y="111760"/>
                </a:moveTo>
                <a:lnTo>
                  <a:pt x="10058400" y="111760"/>
                </a:lnTo>
                <a:lnTo>
                  <a:pt x="10058400" y="0"/>
                </a:lnTo>
                <a:lnTo>
                  <a:pt x="0" y="0"/>
                </a:lnTo>
                <a:lnTo>
                  <a:pt x="0" y="111760"/>
                </a:lnTo>
                <a:close/>
              </a:path>
            </a:pathLst>
          </a:custGeom>
          <a:solidFill>
            <a:srgbClr val="90A7C1"/>
          </a:solidFill>
        </p:spPr>
        <p:txBody>
          <a:bodyPr wrap="square" lIns="0" tIns="0" rIns="0" bIns="0" rtlCol="0"/>
          <a:lstStyle/>
          <a:p>
            <a:endParaRPr/>
          </a:p>
        </p:txBody>
      </p:sp>
      <p:sp>
        <p:nvSpPr>
          <p:cNvPr id="2" name="TextBox 1">
            <a:extLst>
              <a:ext uri="{FF2B5EF4-FFF2-40B4-BE49-F238E27FC236}">
                <a16:creationId xmlns:a16="http://schemas.microsoft.com/office/drawing/2014/main" id="{78E61033-2FB7-4F49-A745-91DC2D01B0D8}"/>
              </a:ext>
            </a:extLst>
          </p:cNvPr>
          <p:cNvSpPr txBox="1"/>
          <p:nvPr userDrawn="1"/>
        </p:nvSpPr>
        <p:spPr>
          <a:xfrm>
            <a:off x="2057396" y="5420714"/>
            <a:ext cx="5943600" cy="584775"/>
          </a:xfrm>
          <a:prstGeom prst="rect">
            <a:avLst/>
          </a:prstGeom>
          <a:noFill/>
        </p:spPr>
        <p:txBody>
          <a:bodyPr wrap="square" rtlCol="0">
            <a:spAutoFit/>
          </a:bodyPr>
          <a:lstStyle/>
          <a:p>
            <a:pPr algn="ctr"/>
            <a:r>
              <a:rPr lang="en-US" sz="1600" dirty="0">
                <a:latin typeface="Palatino" pitchFamily="2" charset="77"/>
                <a:ea typeface="Palatino" pitchFamily="2" charset="77"/>
              </a:rPr>
              <a:t>It’s amazing what a partnership can produce. With digital expertise and creative thinking, we can make it happen.</a:t>
            </a:r>
          </a:p>
        </p:txBody>
      </p:sp>
      <p:sp>
        <p:nvSpPr>
          <p:cNvPr id="4" name="TextBox 3">
            <a:extLst>
              <a:ext uri="{FF2B5EF4-FFF2-40B4-BE49-F238E27FC236}">
                <a16:creationId xmlns:a16="http://schemas.microsoft.com/office/drawing/2014/main" id="{E934AE82-7D92-2E40-8BEE-93CB8DECE129}"/>
              </a:ext>
            </a:extLst>
          </p:cNvPr>
          <p:cNvSpPr txBox="1"/>
          <p:nvPr userDrawn="1"/>
        </p:nvSpPr>
        <p:spPr>
          <a:xfrm>
            <a:off x="2791341" y="6350912"/>
            <a:ext cx="4475709" cy="369332"/>
          </a:xfrm>
          <a:prstGeom prst="rect">
            <a:avLst/>
          </a:prstGeom>
          <a:noFill/>
        </p:spPr>
        <p:txBody>
          <a:bodyPr wrap="square" rtlCol="0">
            <a:spAutoFit/>
          </a:bodyPr>
          <a:lstStyle/>
          <a:p>
            <a:pPr algn="ctr"/>
            <a:r>
              <a:rPr lang="en-US" b="1" i="0" dirty="0">
                <a:latin typeface="Verdana" panose="020B0604030504040204" pitchFamily="34" charset="0"/>
                <a:ea typeface="Verdana" panose="020B0604030504040204" pitchFamily="34" charset="0"/>
                <a:cs typeface="Verdana" panose="020B0604030504040204" pitchFamily="34" charset="0"/>
              </a:rPr>
              <a:t>JANUARY SPRING TRANSFORMS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Picture Placeholder 8"/>
          <p:cNvSpPr>
            <a:spLocks noGrp="1"/>
          </p:cNvSpPr>
          <p:nvPr>
            <p:ph type="pic" sz="quarter" idx="10" hasCustomPrompt="1"/>
          </p:nvPr>
        </p:nvSpPr>
        <p:spPr>
          <a:xfrm>
            <a:off x="763693" y="0"/>
            <a:ext cx="9294707" cy="7772400"/>
          </a:xfrm>
        </p:spPr>
        <p:txBody>
          <a:bodyPr>
            <a:normAutofit/>
          </a:bodyPr>
          <a:lstStyle>
            <a:lvl1pPr marL="0" indent="0">
              <a:buNone/>
              <a:defRPr sz="1320" i="1" baseline="0">
                <a:solidFill>
                  <a:schemeClr val="accent3"/>
                </a:solidFill>
                <a:latin typeface="+mn-lt"/>
              </a:defRPr>
            </a:lvl1pPr>
          </a:lstStyle>
          <a:p>
            <a:r>
              <a:rPr lang="en-US" dirty="0"/>
              <a:t>Add image here</a:t>
            </a:r>
            <a:endParaRPr lang="th-TH" dirty="0"/>
          </a:p>
        </p:txBody>
      </p:sp>
      <p:sp>
        <p:nvSpPr>
          <p:cNvPr id="2" name="Title 1"/>
          <p:cNvSpPr>
            <a:spLocks noGrp="1"/>
          </p:cNvSpPr>
          <p:nvPr>
            <p:ph type="ctrTitle" hasCustomPrompt="1"/>
          </p:nvPr>
        </p:nvSpPr>
        <p:spPr>
          <a:xfrm>
            <a:off x="5347340" y="879874"/>
            <a:ext cx="4800291" cy="1853612"/>
          </a:xfrm>
        </p:spPr>
        <p:txBody>
          <a:bodyPr anchor="t">
            <a:normAutofit/>
          </a:bodyPr>
          <a:lstStyle>
            <a:lvl1pPr algn="l">
              <a:defRPr sz="4455" b="0" spc="0" baseline="0">
                <a:solidFill>
                  <a:schemeClr val="accent1"/>
                </a:solidFill>
              </a:defRPr>
            </a:lvl1pPr>
          </a:lstStyle>
          <a:p>
            <a:r>
              <a:rPr lang="en-US" dirty="0"/>
              <a:t>Title </a:t>
            </a:r>
            <a:br>
              <a:rPr lang="en-US" dirty="0"/>
            </a:br>
            <a:r>
              <a:rPr lang="en-US" dirty="0"/>
              <a:t>Here</a:t>
            </a:r>
          </a:p>
        </p:txBody>
      </p:sp>
      <p:sp>
        <p:nvSpPr>
          <p:cNvPr id="3" name="Subtitle 2"/>
          <p:cNvSpPr>
            <a:spLocks noGrp="1"/>
          </p:cNvSpPr>
          <p:nvPr>
            <p:ph type="subTitle" idx="1" hasCustomPrompt="1"/>
          </p:nvPr>
        </p:nvSpPr>
        <p:spPr>
          <a:xfrm>
            <a:off x="5347340" y="3003828"/>
            <a:ext cx="4800291" cy="555708"/>
          </a:xfrm>
        </p:spPr>
        <p:txBody>
          <a:bodyPr>
            <a:normAutofit/>
          </a:bodyPr>
          <a:lstStyle>
            <a:lvl1pPr marL="0" indent="0" algn="l">
              <a:buNone/>
              <a:defRPr sz="1980" baseline="0">
                <a:solidFill>
                  <a:schemeClr val="accent1"/>
                </a:solidFill>
              </a:defRPr>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dirty="0"/>
              <a:t>Subtitle here</a:t>
            </a:r>
          </a:p>
        </p:txBody>
      </p:sp>
      <p:sp>
        <p:nvSpPr>
          <p:cNvPr id="17" name="Text Placeholder 16"/>
          <p:cNvSpPr>
            <a:spLocks noGrp="1"/>
          </p:cNvSpPr>
          <p:nvPr>
            <p:ph type="body" sz="quarter" idx="11" hasCustomPrompt="1"/>
          </p:nvPr>
        </p:nvSpPr>
        <p:spPr>
          <a:xfrm>
            <a:off x="5347339" y="4214116"/>
            <a:ext cx="3913400" cy="375127"/>
          </a:xfrm>
        </p:spPr>
        <p:txBody>
          <a:bodyPr>
            <a:normAutofit/>
          </a:bodyPr>
          <a:lstStyle>
            <a:lvl1pPr marL="0" indent="0">
              <a:buNone/>
              <a:defRPr sz="1650" b="0">
                <a:solidFill>
                  <a:schemeClr val="accent1"/>
                </a:solidFill>
                <a:latin typeface="+mj-lt"/>
              </a:defRPr>
            </a:lvl1pPr>
          </a:lstStyle>
          <a:p>
            <a:pPr lvl="0"/>
            <a:r>
              <a:rPr lang="en-US" dirty="0"/>
              <a:t>Author</a:t>
            </a:r>
            <a:endParaRPr lang="th-TH" dirty="0"/>
          </a:p>
        </p:txBody>
      </p:sp>
      <p:sp>
        <p:nvSpPr>
          <p:cNvPr id="18" name="Text Placeholder 16"/>
          <p:cNvSpPr>
            <a:spLocks noGrp="1"/>
          </p:cNvSpPr>
          <p:nvPr>
            <p:ph type="body" sz="quarter" idx="12" hasCustomPrompt="1"/>
          </p:nvPr>
        </p:nvSpPr>
        <p:spPr>
          <a:xfrm>
            <a:off x="5347339" y="4589245"/>
            <a:ext cx="3913400" cy="300733"/>
          </a:xfrm>
        </p:spPr>
        <p:txBody>
          <a:bodyPr>
            <a:normAutofit/>
          </a:bodyPr>
          <a:lstStyle>
            <a:lvl1pPr marL="0" indent="0">
              <a:buNone/>
              <a:defRPr sz="990" b="0" baseline="0">
                <a:solidFill>
                  <a:schemeClr val="accent1"/>
                </a:solidFill>
                <a:latin typeface="+mn-lt"/>
              </a:defRPr>
            </a:lvl1pPr>
          </a:lstStyle>
          <a:p>
            <a:pPr lvl="0"/>
            <a:r>
              <a:rPr lang="en-US" dirty="0"/>
              <a:t>DD MM YY</a:t>
            </a:r>
            <a:endParaRPr lang="th-TH" dirty="0"/>
          </a:p>
        </p:txBody>
      </p:sp>
    </p:spTree>
    <p:extLst>
      <p:ext uri="{BB962C8B-B14F-4D97-AF65-F5344CB8AC3E}">
        <p14:creationId xmlns:p14="http://schemas.microsoft.com/office/powerpoint/2010/main" val="47523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alf right image">
    <p:spTree>
      <p:nvGrpSpPr>
        <p:cNvPr id="1" name=""/>
        <p:cNvGrpSpPr/>
        <p:nvPr/>
      </p:nvGrpSpPr>
      <p:grpSpPr>
        <a:xfrm>
          <a:off x="0" y="0"/>
          <a:ext cx="0" cy="0"/>
          <a:chOff x="0" y="0"/>
          <a:chExt cx="0" cy="0"/>
        </a:xfrm>
      </p:grpSpPr>
      <p:sp>
        <p:nvSpPr>
          <p:cNvPr id="3" name="Rectangle 2"/>
          <p:cNvSpPr/>
          <p:nvPr userDrawn="1"/>
        </p:nvSpPr>
        <p:spPr>
          <a:xfrm>
            <a:off x="0" y="0"/>
            <a:ext cx="5296542" cy="7779205"/>
          </a:xfrm>
          <a:prstGeom prst="rect">
            <a:avLst/>
          </a:prstGeom>
          <a:solidFill>
            <a:srgbClr val="5287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310">
              <a:solidFill>
                <a:schemeClr val="bg1"/>
              </a:solidFill>
            </a:endParaRPr>
          </a:p>
        </p:txBody>
      </p:sp>
      <p:sp>
        <p:nvSpPr>
          <p:cNvPr id="7" name="Title 1"/>
          <p:cNvSpPr>
            <a:spLocks noGrp="1"/>
          </p:cNvSpPr>
          <p:nvPr>
            <p:ph type="title" hasCustomPrompt="1"/>
          </p:nvPr>
        </p:nvSpPr>
        <p:spPr>
          <a:xfrm>
            <a:off x="731112" y="1771782"/>
            <a:ext cx="3566974" cy="1209874"/>
          </a:xfrm>
        </p:spPr>
        <p:txBody>
          <a:bodyPr anchor="t">
            <a:noAutofit/>
          </a:bodyPr>
          <a:lstStyle>
            <a:lvl1pPr algn="ctr">
              <a:lnSpc>
                <a:spcPct val="100000"/>
              </a:lnSpc>
              <a:defRPr sz="3960" b="0" spc="0" baseline="0">
                <a:solidFill>
                  <a:schemeClr val="bg1"/>
                </a:solidFill>
              </a:defRPr>
            </a:lvl1pPr>
          </a:lstStyle>
          <a:p>
            <a:r>
              <a:rPr lang="en-US" dirty="0"/>
              <a:t>TITLE </a:t>
            </a:r>
            <a:br>
              <a:rPr lang="en-US" dirty="0"/>
            </a:br>
            <a:r>
              <a:rPr lang="en-US" dirty="0"/>
              <a:t>HERE</a:t>
            </a:r>
          </a:p>
        </p:txBody>
      </p:sp>
      <p:sp>
        <p:nvSpPr>
          <p:cNvPr id="9" name="Text Placeholder 16"/>
          <p:cNvSpPr>
            <a:spLocks noGrp="1"/>
          </p:cNvSpPr>
          <p:nvPr>
            <p:ph type="body" sz="quarter" idx="12" hasCustomPrompt="1"/>
          </p:nvPr>
        </p:nvSpPr>
        <p:spPr>
          <a:xfrm>
            <a:off x="670560" y="4411856"/>
            <a:ext cx="3688082" cy="1984842"/>
          </a:xfrm>
        </p:spPr>
        <p:txBody>
          <a:bodyPr>
            <a:noAutofit/>
          </a:bodyPr>
          <a:lstStyle>
            <a:lvl1pPr marL="0" indent="0" algn="ctr">
              <a:lnSpc>
                <a:spcPct val="130000"/>
              </a:lnSpc>
              <a:spcBef>
                <a:spcPts val="0"/>
              </a:spcBef>
              <a:buNone/>
              <a:defRPr sz="1155" b="0" baseline="0">
                <a:solidFill>
                  <a:schemeClr val="bg1"/>
                </a:solidFill>
                <a:latin typeface="+mn-lt"/>
              </a:defRPr>
            </a:lvl1pPr>
          </a:lstStyle>
          <a:p>
            <a:pPr lvl="0"/>
            <a:r>
              <a:rPr lang="en-US" dirty="0"/>
              <a:t>Content here</a:t>
            </a:r>
            <a:endParaRPr lang="th-TH" dirty="0"/>
          </a:p>
        </p:txBody>
      </p:sp>
      <p:sp>
        <p:nvSpPr>
          <p:cNvPr id="10" name="Text Placeholder 16"/>
          <p:cNvSpPr>
            <a:spLocks noGrp="1"/>
          </p:cNvSpPr>
          <p:nvPr>
            <p:ph type="body" sz="quarter" idx="13" hasCustomPrompt="1"/>
          </p:nvPr>
        </p:nvSpPr>
        <p:spPr>
          <a:xfrm>
            <a:off x="670560" y="1391424"/>
            <a:ext cx="3688082" cy="373682"/>
          </a:xfrm>
        </p:spPr>
        <p:txBody>
          <a:bodyPr anchor="t">
            <a:noAutofit/>
          </a:bodyPr>
          <a:lstStyle>
            <a:lvl1pPr marL="0" indent="0" algn="ctr">
              <a:lnSpc>
                <a:spcPct val="100000"/>
              </a:lnSpc>
              <a:buNone/>
              <a:defRPr sz="1155" b="1" baseline="0">
                <a:solidFill>
                  <a:schemeClr val="bg1"/>
                </a:solidFill>
                <a:latin typeface="+mn-lt"/>
              </a:defRPr>
            </a:lvl1pPr>
          </a:lstStyle>
          <a:p>
            <a:pPr lvl="0"/>
            <a:r>
              <a:rPr lang="en-US" dirty="0"/>
              <a:t>Additional Content</a:t>
            </a:r>
            <a:endParaRPr lang="th-TH" dirty="0"/>
          </a:p>
        </p:txBody>
      </p:sp>
    </p:spTree>
    <p:extLst>
      <p:ext uri="{BB962C8B-B14F-4D97-AF65-F5344CB8AC3E}">
        <p14:creationId xmlns:p14="http://schemas.microsoft.com/office/powerpoint/2010/main" val="136632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able of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15145" y="652499"/>
            <a:ext cx="5417853" cy="1209874"/>
          </a:xfrm>
        </p:spPr>
        <p:txBody>
          <a:bodyPr anchor="t">
            <a:noAutofit/>
          </a:bodyPr>
          <a:lstStyle>
            <a:lvl1pPr algn="ctr">
              <a:lnSpc>
                <a:spcPct val="100000"/>
              </a:lnSpc>
              <a:defRPr sz="2970" b="0" spc="0" baseline="0">
                <a:solidFill>
                  <a:schemeClr val="accent1"/>
                </a:solidFill>
              </a:defRPr>
            </a:lvl1pPr>
          </a:lstStyle>
          <a:p>
            <a:r>
              <a:rPr lang="en-US" dirty="0"/>
              <a:t>TITLE </a:t>
            </a:r>
            <a:br>
              <a:rPr lang="en-US" dirty="0"/>
            </a:br>
            <a:r>
              <a:rPr lang="en-US" dirty="0"/>
              <a:t>HERE</a:t>
            </a:r>
          </a:p>
        </p:txBody>
      </p:sp>
      <p:sp>
        <p:nvSpPr>
          <p:cNvPr id="8" name="Picture Placeholder 5"/>
          <p:cNvSpPr>
            <a:spLocks noGrp="1"/>
          </p:cNvSpPr>
          <p:nvPr>
            <p:ph type="pic" sz="quarter" idx="10" hasCustomPrompt="1"/>
          </p:nvPr>
        </p:nvSpPr>
        <p:spPr>
          <a:xfrm>
            <a:off x="6314441" y="458790"/>
            <a:ext cx="3743960" cy="6854825"/>
          </a:xfrm>
          <a:ln>
            <a:noFill/>
          </a:ln>
        </p:spPr>
        <p:txBody>
          <a:bodyPr>
            <a:normAutofit/>
          </a:bodyPr>
          <a:lstStyle>
            <a:lvl1pPr marL="0" indent="0" algn="l" defTabSz="754380" rtl="0" eaLnBrk="1" latinLnBrk="0" hangingPunct="1">
              <a:lnSpc>
                <a:spcPct val="90000"/>
              </a:lnSpc>
              <a:spcBef>
                <a:spcPts val="825"/>
              </a:spcBef>
              <a:buFont typeface="Arial" panose="020B0604020202020204" pitchFamily="34" charset="0"/>
              <a:buNone/>
              <a:defRPr lang="th-TH" sz="1320" i="1" kern="1200" baseline="0" dirty="0">
                <a:solidFill>
                  <a:schemeClr val="accent3"/>
                </a:solidFill>
                <a:latin typeface="+mn-lt"/>
                <a:ea typeface="+mn-ea"/>
                <a:cs typeface="+mn-cs"/>
              </a:defRPr>
            </a:lvl1pPr>
          </a:lstStyle>
          <a:p>
            <a:r>
              <a:rPr lang="en-GB" dirty="0"/>
              <a:t>Add image here</a:t>
            </a:r>
          </a:p>
        </p:txBody>
      </p:sp>
    </p:spTree>
    <p:extLst>
      <p:ext uri="{BB962C8B-B14F-4D97-AF65-F5344CB8AC3E}">
        <p14:creationId xmlns:p14="http://schemas.microsoft.com/office/powerpoint/2010/main" val="1733256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474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39D261AD-A6F9-8749-93D2-95AF2E4EEC1D}"/>
              </a:ext>
            </a:extLst>
          </p:cNvPr>
          <p:cNvSpPr/>
          <p:nvPr userDrawn="1"/>
        </p:nvSpPr>
        <p:spPr>
          <a:xfrm>
            <a:off x="0" y="7141464"/>
            <a:ext cx="10058400" cy="631190"/>
          </a:xfrm>
          <a:custGeom>
            <a:avLst/>
            <a:gdLst/>
            <a:ahLst/>
            <a:cxnLst/>
            <a:rect l="l" t="t" r="r" b="b"/>
            <a:pathLst>
              <a:path w="10058400" h="631190">
                <a:moveTo>
                  <a:pt x="0" y="630935"/>
                </a:moveTo>
                <a:lnTo>
                  <a:pt x="10058400" y="630935"/>
                </a:lnTo>
                <a:lnTo>
                  <a:pt x="10058400" y="0"/>
                </a:lnTo>
                <a:lnTo>
                  <a:pt x="0" y="0"/>
                </a:lnTo>
                <a:lnTo>
                  <a:pt x="0" y="630935"/>
                </a:lnTo>
                <a:close/>
              </a:path>
            </a:pathLst>
          </a:custGeom>
          <a:solidFill>
            <a:srgbClr val="C33B53"/>
          </a:solidFill>
        </p:spPr>
        <p:txBody>
          <a:bodyPr wrap="square" lIns="0" tIns="0" rIns="0" bIns="0" rtlCol="0"/>
          <a:lstStyle/>
          <a:p>
            <a:endParaRPr/>
          </a:p>
        </p:txBody>
      </p:sp>
      <p:sp>
        <p:nvSpPr>
          <p:cNvPr id="8" name="object 4">
            <a:extLst>
              <a:ext uri="{FF2B5EF4-FFF2-40B4-BE49-F238E27FC236}">
                <a16:creationId xmlns:a16="http://schemas.microsoft.com/office/drawing/2014/main" id="{4A76815F-2EF7-8242-8CAD-9938D61EB922}"/>
              </a:ext>
            </a:extLst>
          </p:cNvPr>
          <p:cNvSpPr/>
          <p:nvPr userDrawn="1"/>
        </p:nvSpPr>
        <p:spPr>
          <a:xfrm>
            <a:off x="420623" y="7281367"/>
            <a:ext cx="1562531" cy="348780"/>
          </a:xfrm>
          <a:prstGeom prst="rect">
            <a:avLst/>
          </a:prstGeom>
          <a:blipFill>
            <a:blip r:embed="rId11" cstate="print"/>
            <a:stretch>
              <a:fillRect/>
            </a:stretch>
          </a:blipFill>
        </p:spPr>
        <p:txBody>
          <a:bodyPr wrap="square" lIns="0" tIns="0" rIns="0" bIns="0" rtlCol="0"/>
          <a:lstStyle/>
          <a:p>
            <a:endParaRPr/>
          </a:p>
        </p:txBody>
      </p:sp>
      <p:sp>
        <p:nvSpPr>
          <p:cNvPr id="9" name="object 5">
            <a:extLst>
              <a:ext uri="{FF2B5EF4-FFF2-40B4-BE49-F238E27FC236}">
                <a16:creationId xmlns:a16="http://schemas.microsoft.com/office/drawing/2014/main" id="{9FB741EE-7447-5849-A485-DBCFC4EF4AF4}"/>
              </a:ext>
            </a:extLst>
          </p:cNvPr>
          <p:cNvSpPr txBox="1">
            <a:spLocks noGrp="1"/>
          </p:cNvSpPr>
          <p:nvPr>
            <p:ph type="ftr" sz="quarter" idx="3"/>
          </p:nvPr>
        </p:nvSpPr>
        <p:spPr>
          <a:xfrm>
            <a:off x="2681490" y="7376631"/>
            <a:ext cx="6895465" cy="139782"/>
          </a:xfrm>
          <a:prstGeom prst="rect">
            <a:avLst/>
          </a:prstGeom>
        </p:spPr>
        <p:txBody>
          <a:bodyPr vert="horz" wrap="square" lIns="0" tIns="16510" rIns="0" bIns="0" rtlCol="0">
            <a:spAutoFit/>
          </a:bodyPr>
          <a:lstStyle>
            <a:lvl1pPr>
              <a:defRPr sz="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marL="12700">
              <a:spcBef>
                <a:spcPts val="130"/>
              </a:spcBef>
            </a:pPr>
            <a:r>
              <a:rPr lang="en-US" spc="60" dirty="0"/>
              <a:t>1001</a:t>
            </a:r>
            <a:r>
              <a:rPr lang="en-US" spc="275" dirty="0"/>
              <a:t> </a:t>
            </a:r>
            <a:r>
              <a:rPr lang="en-US" dirty="0"/>
              <a:t>B</a:t>
            </a:r>
            <a:r>
              <a:rPr lang="en-US" spc="-140" dirty="0"/>
              <a:t> </a:t>
            </a:r>
            <a:r>
              <a:rPr lang="en-US" spc="80" dirty="0"/>
              <a:t>ANN</a:t>
            </a:r>
            <a:r>
              <a:rPr lang="en-US" spc="-125" dirty="0"/>
              <a:t> </a:t>
            </a:r>
            <a:r>
              <a:rPr lang="en-US" spc="60" dirty="0"/>
              <a:t>OC</a:t>
            </a:r>
            <a:r>
              <a:rPr lang="en-US" spc="-105" dirty="0"/>
              <a:t> </a:t>
            </a:r>
            <a:r>
              <a:rPr lang="en-US" dirty="0"/>
              <a:t>K</a:t>
            </a:r>
            <a:r>
              <a:rPr lang="en-US" spc="25" dirty="0"/>
              <a:t> </a:t>
            </a:r>
            <a:r>
              <a:rPr lang="en-US" dirty="0"/>
              <a:t>S</a:t>
            </a:r>
            <a:r>
              <a:rPr lang="en-US" spc="-114" dirty="0"/>
              <a:t> </a:t>
            </a:r>
            <a:r>
              <a:rPr lang="en-US" spc="100" dirty="0"/>
              <a:t>TREET</a:t>
            </a:r>
            <a:r>
              <a:rPr lang="en-US" spc="275" dirty="0"/>
              <a:t> </a:t>
            </a:r>
            <a:r>
              <a:rPr lang="en-US" spc="80" dirty="0"/>
              <a:t>#42</a:t>
            </a:r>
            <a:r>
              <a:rPr lang="en-US" spc="-135" dirty="0"/>
              <a:t> </a:t>
            </a:r>
            <a:r>
              <a:rPr lang="en-US" spc="60" dirty="0"/>
              <a:t>4,</a:t>
            </a:r>
            <a:r>
              <a:rPr lang="en-US" spc="275" dirty="0"/>
              <a:t> </a:t>
            </a:r>
            <a:r>
              <a:rPr lang="en-US" spc="105" dirty="0"/>
              <a:t>DENVER,</a:t>
            </a:r>
            <a:r>
              <a:rPr lang="en-US" spc="275" dirty="0"/>
              <a:t> </a:t>
            </a:r>
            <a:r>
              <a:rPr lang="en-US" dirty="0"/>
              <a:t>C</a:t>
            </a:r>
            <a:r>
              <a:rPr lang="en-US" spc="-135" dirty="0"/>
              <a:t> </a:t>
            </a:r>
            <a:r>
              <a:rPr lang="en-US" dirty="0"/>
              <a:t>O</a:t>
            </a:r>
            <a:r>
              <a:rPr lang="en-US" spc="25" dirty="0"/>
              <a:t> </a:t>
            </a:r>
            <a:r>
              <a:rPr lang="en-US" spc="90" dirty="0"/>
              <a:t>8020</a:t>
            </a:r>
            <a:r>
              <a:rPr lang="en-US" spc="-145" dirty="0"/>
              <a:t> </a:t>
            </a:r>
            <a:r>
              <a:rPr lang="en-US" dirty="0"/>
              <a:t>4</a:t>
            </a:r>
            <a:r>
              <a:rPr lang="en-US" spc="15" dirty="0"/>
              <a:t> </a:t>
            </a:r>
            <a:r>
              <a:rPr lang="en-US" dirty="0"/>
              <a:t>|</a:t>
            </a:r>
            <a:r>
              <a:rPr lang="en-US" spc="15" dirty="0"/>
              <a:t> </a:t>
            </a:r>
            <a:r>
              <a:rPr lang="en-US" spc="110" dirty="0"/>
              <a:t>303-872-7932</a:t>
            </a:r>
            <a:r>
              <a:rPr lang="en-US" spc="275" dirty="0"/>
              <a:t> </a:t>
            </a:r>
            <a:r>
              <a:rPr lang="en-US" dirty="0"/>
              <a:t>|</a:t>
            </a:r>
            <a:r>
              <a:rPr lang="en-US" spc="15" dirty="0"/>
              <a:t> </a:t>
            </a:r>
            <a:r>
              <a:rPr lang="en-US" dirty="0"/>
              <a:t>C</a:t>
            </a:r>
            <a:r>
              <a:rPr lang="en-US" spc="-135" dirty="0"/>
              <a:t> </a:t>
            </a:r>
            <a:r>
              <a:rPr lang="en-US" dirty="0"/>
              <a:t>O</a:t>
            </a:r>
            <a:r>
              <a:rPr lang="en-US" spc="-130" dirty="0"/>
              <a:t> </a:t>
            </a:r>
            <a:r>
              <a:rPr lang="en-US" spc="75" dirty="0"/>
              <a:t>NTA</a:t>
            </a:r>
            <a:r>
              <a:rPr lang="en-US" spc="-160" dirty="0"/>
              <a:t> </a:t>
            </a:r>
            <a:r>
              <a:rPr lang="en-US" spc="90" dirty="0"/>
              <a:t>CT@J</a:t>
            </a:r>
            <a:r>
              <a:rPr lang="en-US" spc="-150" dirty="0"/>
              <a:t> </a:t>
            </a:r>
            <a:r>
              <a:rPr lang="en-US" spc="80" dirty="0"/>
              <a:t>ANU</a:t>
            </a:r>
            <a:r>
              <a:rPr lang="en-US" spc="-155" dirty="0"/>
              <a:t> </a:t>
            </a:r>
            <a:r>
              <a:rPr lang="en-US" spc="60" dirty="0"/>
              <a:t>AR</a:t>
            </a:r>
            <a:r>
              <a:rPr lang="en-US" spc="-155" dirty="0"/>
              <a:t> </a:t>
            </a:r>
            <a:r>
              <a:rPr lang="en-US" dirty="0"/>
              <a:t>Y</a:t>
            </a:r>
            <a:r>
              <a:rPr lang="en-US" spc="-150" dirty="0"/>
              <a:t> </a:t>
            </a:r>
            <a:r>
              <a:rPr lang="en-US" spc="100" dirty="0"/>
              <a:t>SPRIN</a:t>
            </a:r>
            <a:r>
              <a:rPr lang="en-US" spc="-120" dirty="0"/>
              <a:t> </a:t>
            </a:r>
            <a:r>
              <a:rPr lang="en-US" spc="80" dirty="0"/>
              <a:t>G.C</a:t>
            </a:r>
            <a:r>
              <a:rPr lang="en-US" spc="-135" dirty="0"/>
              <a:t> </a:t>
            </a:r>
            <a:r>
              <a:rPr lang="en-US" dirty="0"/>
              <a:t>O</a:t>
            </a:r>
            <a:r>
              <a:rPr lang="en-US" spc="-130" dirty="0"/>
              <a:t> </a:t>
            </a:r>
            <a:r>
              <a:rPr lang="en-US" dirty="0"/>
              <a:t>M</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eaLnBrk="1" hangingPunct="1">
        <a:defRPr b="1" i="0">
          <a:latin typeface="Verdana" panose="020B0604030504040204" pitchFamily="34" charset="0"/>
          <a:ea typeface="Verdana" panose="020B0604030504040204" pitchFamily="34" charset="0"/>
          <a:cs typeface="Verdana" panose="020B0604030504040204" pitchFamily="34" charset="0"/>
        </a:defRPr>
      </a:lvl1pPr>
    </p:titleStyle>
    <p:bodyStyle>
      <a:lvl1pPr marL="0" eaLnBrk="1" hangingPunct="1">
        <a:defRPr sz="1200" b="0" i="0">
          <a:latin typeface="Garamond" panose="02020404030301010803" pitchFamily="18" charset="0"/>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9.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20623" y="7281367"/>
            <a:ext cx="1562531" cy="348780"/>
          </a:xfrm>
          <a:prstGeom prst="rect">
            <a:avLst/>
          </a:prstGeom>
          <a:blipFill>
            <a:blip r:embed="rId2" cstate="print"/>
            <a:stretch>
              <a:fillRect/>
            </a:stretch>
          </a:blipFill>
        </p:spPr>
        <p:txBody>
          <a:bodyPr wrap="square" lIns="0" tIns="0" rIns="0" bIns="0" rtlCol="0"/>
          <a:lstStyle/>
          <a:p>
            <a:endParaRPr/>
          </a:p>
        </p:txBody>
      </p:sp>
      <p:sp>
        <p:nvSpPr>
          <p:cNvPr id="5" name="object 5"/>
          <p:cNvSpPr txBox="1">
            <a:spLocks noGrp="1"/>
          </p:cNvSpPr>
          <p:nvPr>
            <p:ph type="ftr" sz="quarter" idx="5"/>
          </p:nvPr>
        </p:nvSpPr>
        <p:spPr>
          <a:xfrm>
            <a:off x="2681490" y="7376631"/>
            <a:ext cx="6895465" cy="165734"/>
          </a:xfrm>
          <a:prstGeom prst="rect">
            <a:avLst/>
          </a:prstGeom>
        </p:spPr>
        <p:txBody>
          <a:bodyPr vert="horz" wrap="square" lIns="0" tIns="16510" rIns="0" bIns="0" rtlCol="0">
            <a:spAutoFit/>
          </a:bodyPr>
          <a:lstStyle/>
          <a:p>
            <a:pPr marL="12700">
              <a:lnSpc>
                <a:spcPct val="100000"/>
              </a:lnSpc>
              <a:spcBef>
                <a:spcPts val="130"/>
              </a:spcBef>
            </a:pPr>
            <a:r>
              <a:rPr spc="60" dirty="0"/>
              <a:t>1001</a:t>
            </a:r>
            <a:r>
              <a:rPr spc="275" dirty="0"/>
              <a:t> </a:t>
            </a:r>
            <a:r>
              <a:rPr dirty="0"/>
              <a:t>B</a:t>
            </a:r>
            <a:r>
              <a:rPr spc="-140" dirty="0"/>
              <a:t> </a:t>
            </a:r>
            <a:r>
              <a:rPr spc="80" dirty="0"/>
              <a:t>ANN</a:t>
            </a:r>
            <a:r>
              <a:rPr spc="-125" dirty="0"/>
              <a:t> </a:t>
            </a:r>
            <a:r>
              <a:rPr spc="60" dirty="0"/>
              <a:t>OC</a:t>
            </a:r>
            <a:r>
              <a:rPr spc="-105" dirty="0"/>
              <a:t> </a:t>
            </a:r>
            <a:r>
              <a:rPr dirty="0"/>
              <a:t>K</a:t>
            </a:r>
            <a:r>
              <a:rPr spc="25" dirty="0"/>
              <a:t> </a:t>
            </a:r>
            <a:r>
              <a:rPr dirty="0"/>
              <a:t>S</a:t>
            </a:r>
            <a:r>
              <a:rPr spc="-114" dirty="0"/>
              <a:t> </a:t>
            </a:r>
            <a:r>
              <a:rPr spc="100" dirty="0"/>
              <a:t>TREET</a:t>
            </a:r>
            <a:r>
              <a:rPr spc="275" dirty="0"/>
              <a:t> </a:t>
            </a:r>
            <a:r>
              <a:rPr spc="80" dirty="0"/>
              <a:t>#42</a:t>
            </a:r>
            <a:r>
              <a:rPr spc="-135" dirty="0"/>
              <a:t> </a:t>
            </a:r>
            <a:r>
              <a:rPr spc="60" dirty="0"/>
              <a:t>4,</a:t>
            </a:r>
            <a:r>
              <a:rPr spc="275" dirty="0"/>
              <a:t> </a:t>
            </a:r>
            <a:r>
              <a:rPr spc="105" dirty="0"/>
              <a:t>DENVER,</a:t>
            </a:r>
            <a:r>
              <a:rPr spc="275" dirty="0"/>
              <a:t> </a:t>
            </a:r>
            <a:r>
              <a:rPr dirty="0"/>
              <a:t>C</a:t>
            </a:r>
            <a:r>
              <a:rPr spc="-135" dirty="0"/>
              <a:t> </a:t>
            </a:r>
            <a:r>
              <a:rPr dirty="0"/>
              <a:t>O</a:t>
            </a:r>
            <a:r>
              <a:rPr spc="25" dirty="0"/>
              <a:t> </a:t>
            </a:r>
            <a:r>
              <a:rPr spc="90" dirty="0"/>
              <a:t>8020</a:t>
            </a:r>
            <a:r>
              <a:rPr spc="-145" dirty="0"/>
              <a:t> </a:t>
            </a:r>
            <a:r>
              <a:rPr dirty="0"/>
              <a:t>4</a:t>
            </a:r>
            <a:r>
              <a:rPr spc="15" dirty="0"/>
              <a:t> </a:t>
            </a:r>
            <a:r>
              <a:rPr dirty="0"/>
              <a:t>|</a:t>
            </a:r>
            <a:r>
              <a:rPr spc="15" dirty="0"/>
              <a:t> </a:t>
            </a:r>
            <a:r>
              <a:rPr spc="110" dirty="0"/>
              <a:t>303-872-7932</a:t>
            </a:r>
            <a:r>
              <a:rPr spc="275" dirty="0"/>
              <a:t> </a:t>
            </a:r>
            <a:r>
              <a:rPr dirty="0"/>
              <a:t>|</a:t>
            </a:r>
            <a:r>
              <a:rPr spc="15" dirty="0"/>
              <a:t> </a:t>
            </a:r>
            <a:r>
              <a:rPr dirty="0"/>
              <a:t>C</a:t>
            </a:r>
            <a:r>
              <a:rPr spc="-135" dirty="0"/>
              <a:t> </a:t>
            </a:r>
            <a:r>
              <a:rPr dirty="0"/>
              <a:t>O</a:t>
            </a:r>
            <a:r>
              <a:rPr spc="-130" dirty="0"/>
              <a:t> </a:t>
            </a:r>
            <a:r>
              <a:rPr spc="75" dirty="0"/>
              <a:t>NTA</a:t>
            </a:r>
            <a:r>
              <a:rPr spc="-160" dirty="0"/>
              <a:t> </a:t>
            </a:r>
            <a:r>
              <a:rPr spc="90" dirty="0"/>
              <a:t>CT@J</a:t>
            </a:r>
            <a:r>
              <a:rPr spc="-150" dirty="0"/>
              <a:t> </a:t>
            </a:r>
            <a:r>
              <a:rPr spc="80" dirty="0"/>
              <a:t>ANU</a:t>
            </a:r>
            <a:r>
              <a:rPr spc="-155" dirty="0"/>
              <a:t> </a:t>
            </a:r>
            <a:r>
              <a:rPr spc="60" dirty="0"/>
              <a:t>AR</a:t>
            </a:r>
            <a:r>
              <a:rPr spc="-155" dirty="0"/>
              <a:t> </a:t>
            </a:r>
            <a:r>
              <a:rPr dirty="0"/>
              <a:t>Y</a:t>
            </a:r>
            <a:r>
              <a:rPr spc="-150" dirty="0"/>
              <a:t> </a:t>
            </a:r>
            <a:r>
              <a:rPr spc="100" dirty="0"/>
              <a:t>SPRIN</a:t>
            </a:r>
            <a:r>
              <a:rPr spc="-120" dirty="0"/>
              <a:t> </a:t>
            </a:r>
            <a:r>
              <a:rPr spc="80" dirty="0"/>
              <a:t>G.C</a:t>
            </a:r>
            <a:r>
              <a:rPr spc="-135" dirty="0"/>
              <a:t> </a:t>
            </a:r>
            <a:r>
              <a:rPr dirty="0"/>
              <a:t>O</a:t>
            </a:r>
            <a:r>
              <a:rPr spc="-130" dirty="0"/>
              <a:t> </a:t>
            </a:r>
            <a:r>
              <a:rPr dirty="0"/>
              <a:t>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3">
            <a:extLst>
              <a:ext uri="{FF2B5EF4-FFF2-40B4-BE49-F238E27FC236}">
                <a16:creationId xmlns:a16="http://schemas.microsoft.com/office/drawing/2014/main" id="{40F147A1-FF74-004B-A697-F77AC8943D90}"/>
              </a:ext>
            </a:extLst>
          </p:cNvPr>
          <p:cNvSpPr txBox="1">
            <a:spLocks/>
          </p:cNvSpPr>
          <p:nvPr/>
        </p:nvSpPr>
        <p:spPr>
          <a:xfrm>
            <a:off x="418591" y="2005665"/>
            <a:ext cx="9639808" cy="714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620" spc="248" dirty="0">
                <a:latin typeface="Oswald Light" panose="02000303000000000000" pitchFamily="2" charset="77"/>
              </a:rPr>
              <a:t>TESTIMONIALS</a:t>
            </a:r>
            <a:endParaRPr lang="th-TH" sz="4620" spc="248" dirty="0">
              <a:latin typeface="Oswald Light" panose="02000303000000000000" pitchFamily="2" charset="77"/>
            </a:endParaRPr>
          </a:p>
        </p:txBody>
      </p:sp>
      <p:sp>
        <p:nvSpPr>
          <p:cNvPr id="30" name="Rectangle 29">
            <a:extLst>
              <a:ext uri="{FF2B5EF4-FFF2-40B4-BE49-F238E27FC236}">
                <a16:creationId xmlns:a16="http://schemas.microsoft.com/office/drawing/2014/main" id="{E7B0338B-DD62-0648-A392-104B886D3E7E}"/>
              </a:ext>
            </a:extLst>
          </p:cNvPr>
          <p:cNvSpPr/>
          <p:nvPr/>
        </p:nvSpPr>
        <p:spPr>
          <a:xfrm>
            <a:off x="473788" y="1406358"/>
            <a:ext cx="9584612" cy="346524"/>
          </a:xfrm>
          <a:prstGeom prst="rect">
            <a:avLst/>
          </a:prstGeom>
          <a:solidFill>
            <a:srgbClr val="90A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485" dirty="0">
              <a:solidFill>
                <a:schemeClr val="accent1"/>
              </a:solidFill>
            </a:endParaRPr>
          </a:p>
        </p:txBody>
      </p:sp>
      <p:sp>
        <p:nvSpPr>
          <p:cNvPr id="31" name="Subtitle 4">
            <a:extLst>
              <a:ext uri="{FF2B5EF4-FFF2-40B4-BE49-F238E27FC236}">
                <a16:creationId xmlns:a16="http://schemas.microsoft.com/office/drawing/2014/main" id="{5FF8123A-8849-DC4D-B0D7-BF4982BB3886}"/>
              </a:ext>
            </a:extLst>
          </p:cNvPr>
          <p:cNvSpPr txBox="1">
            <a:spLocks/>
          </p:cNvSpPr>
          <p:nvPr/>
        </p:nvSpPr>
        <p:spPr>
          <a:xfrm>
            <a:off x="-1011971" y="1480976"/>
            <a:ext cx="5032267" cy="4045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320" spc="165" dirty="0">
                <a:solidFill>
                  <a:schemeClr val="bg1"/>
                </a:solidFill>
                <a:latin typeface="Oswald Light" panose="02000303000000000000" pitchFamily="2" charset="77"/>
                <a:ea typeface="Helvetica Neue" panose="02000503000000020004" pitchFamily="2" charset="0"/>
                <a:cs typeface="Helvetica Neue" panose="02000503000000020004" pitchFamily="2" charset="0"/>
              </a:rPr>
              <a:t>THE XXXX Media</a:t>
            </a:r>
          </a:p>
        </p:txBody>
      </p:sp>
      <p:sp>
        <p:nvSpPr>
          <p:cNvPr id="2" name="TextBox 1">
            <a:extLst>
              <a:ext uri="{FF2B5EF4-FFF2-40B4-BE49-F238E27FC236}">
                <a16:creationId xmlns:a16="http://schemas.microsoft.com/office/drawing/2014/main" id="{D4179FB3-B515-154F-9115-0BCC8C64883B}"/>
              </a:ext>
            </a:extLst>
          </p:cNvPr>
          <p:cNvSpPr txBox="1"/>
          <p:nvPr/>
        </p:nvSpPr>
        <p:spPr>
          <a:xfrm>
            <a:off x="8329664" y="3742636"/>
            <a:ext cx="1146658" cy="1996700"/>
          </a:xfrm>
          <a:prstGeom prst="rect">
            <a:avLst/>
          </a:prstGeom>
          <a:noFill/>
        </p:spPr>
        <p:txBody>
          <a:bodyPr wrap="square" rtlCol="0">
            <a:spAutoFit/>
          </a:bodyPr>
          <a:lstStyle/>
          <a:p>
            <a:r>
              <a:rPr lang="en-US" sz="12375" dirty="0">
                <a:solidFill>
                  <a:srgbClr val="F6E8E6"/>
                </a:solidFill>
                <a:latin typeface="Oswald Medium" panose="02000603000000000000" pitchFamily="2" charset="77"/>
              </a:rPr>
              <a:t>”</a:t>
            </a:r>
          </a:p>
        </p:txBody>
      </p:sp>
      <p:sp>
        <p:nvSpPr>
          <p:cNvPr id="28" name="TextBox 27">
            <a:extLst>
              <a:ext uri="{FF2B5EF4-FFF2-40B4-BE49-F238E27FC236}">
                <a16:creationId xmlns:a16="http://schemas.microsoft.com/office/drawing/2014/main" id="{09C2F97F-5DB3-AD4F-8D50-8B002E4B5BFE}"/>
              </a:ext>
            </a:extLst>
          </p:cNvPr>
          <p:cNvSpPr txBox="1"/>
          <p:nvPr/>
        </p:nvSpPr>
        <p:spPr>
          <a:xfrm rot="10800000">
            <a:off x="135387" y="1867078"/>
            <a:ext cx="1146658" cy="1996700"/>
          </a:xfrm>
          <a:prstGeom prst="rect">
            <a:avLst/>
          </a:prstGeom>
          <a:noFill/>
        </p:spPr>
        <p:txBody>
          <a:bodyPr wrap="square" rtlCol="0">
            <a:spAutoFit/>
          </a:bodyPr>
          <a:lstStyle/>
          <a:p>
            <a:r>
              <a:rPr lang="en-US" sz="12375" dirty="0">
                <a:solidFill>
                  <a:srgbClr val="F6E8E6"/>
                </a:solidFill>
                <a:latin typeface="Oswald Medium" panose="02000603000000000000" pitchFamily="2" charset="77"/>
              </a:rPr>
              <a:t>”</a:t>
            </a:r>
          </a:p>
        </p:txBody>
      </p:sp>
      <p:sp>
        <p:nvSpPr>
          <p:cNvPr id="35" name="TextBox 34">
            <a:extLst>
              <a:ext uri="{FF2B5EF4-FFF2-40B4-BE49-F238E27FC236}">
                <a16:creationId xmlns:a16="http://schemas.microsoft.com/office/drawing/2014/main" id="{0C770E2A-2AAC-5D40-A1E3-BE0FC2A7EE92}"/>
              </a:ext>
            </a:extLst>
          </p:cNvPr>
          <p:cNvSpPr txBox="1"/>
          <p:nvPr/>
        </p:nvSpPr>
        <p:spPr>
          <a:xfrm>
            <a:off x="1215390" y="3072346"/>
            <a:ext cx="7887462" cy="488347"/>
          </a:xfrm>
          <a:prstGeom prst="rect">
            <a:avLst/>
          </a:prstGeom>
          <a:noFill/>
        </p:spPr>
        <p:txBody>
          <a:bodyPr wrap="square" tIns="29700" rtlCol="0" anchor="t">
            <a:noAutofit/>
          </a:bodyPr>
          <a:lstStyle/>
          <a:p>
            <a:pPr>
              <a:lnSpc>
                <a:spcPct val="120000"/>
              </a:lnSpc>
            </a:pPr>
            <a:r>
              <a:rPr lang="en-US" sz="825" dirty="0"/>
              <a:t>We appreciate how well our community newspaper reaches our audience. We choose to advertise in The XXXX Media to boost attendance, reach volunteers and grow our event!</a:t>
            </a:r>
          </a:p>
          <a:p>
            <a:pPr>
              <a:lnSpc>
                <a:spcPct val="120000"/>
              </a:lnSpc>
            </a:pPr>
            <a:r>
              <a:rPr lang="en-US" sz="825" b="1" dirty="0">
                <a:latin typeface="Montserrat" pitchFamily="2" charset="77"/>
              </a:rPr>
              <a:t>Craig Brenner, </a:t>
            </a:r>
            <a:r>
              <a:rPr lang="en-US" sz="825" b="1" i="1" dirty="0">
                <a:latin typeface="Montserrat" pitchFamily="2" charset="77"/>
              </a:rPr>
              <a:t> Boogies -Blues &amp; Boogie </a:t>
            </a:r>
            <a:r>
              <a:rPr lang="en-US" sz="825" b="1" i="1" dirty="0" err="1">
                <a:latin typeface="Montserrat" pitchFamily="2" charset="77"/>
              </a:rPr>
              <a:t>Woogie</a:t>
            </a:r>
            <a:r>
              <a:rPr lang="en-US" sz="825" b="1" i="1" dirty="0">
                <a:latin typeface="Montserrat" pitchFamily="2" charset="77"/>
              </a:rPr>
              <a:t> Piano Festival</a:t>
            </a:r>
            <a:endParaRPr lang="en-US" sz="825" dirty="0">
              <a:latin typeface="Montserrat" pitchFamily="2" charset="77"/>
            </a:endParaRPr>
          </a:p>
          <a:p>
            <a:pPr>
              <a:lnSpc>
                <a:spcPct val="120000"/>
              </a:lnSpc>
            </a:pPr>
            <a:r>
              <a:rPr lang="en-US" sz="825" dirty="0"/>
              <a:t> </a:t>
            </a:r>
          </a:p>
        </p:txBody>
      </p:sp>
      <p:sp>
        <p:nvSpPr>
          <p:cNvPr id="36" name="TextBox 35">
            <a:extLst>
              <a:ext uri="{FF2B5EF4-FFF2-40B4-BE49-F238E27FC236}">
                <a16:creationId xmlns:a16="http://schemas.microsoft.com/office/drawing/2014/main" id="{D8BCC443-31CC-5E45-8C0E-5B49E7608A26}"/>
              </a:ext>
            </a:extLst>
          </p:cNvPr>
          <p:cNvSpPr txBox="1"/>
          <p:nvPr/>
        </p:nvSpPr>
        <p:spPr>
          <a:xfrm>
            <a:off x="536448" y="3992007"/>
            <a:ext cx="7887463" cy="745269"/>
          </a:xfrm>
          <a:prstGeom prst="rect">
            <a:avLst/>
          </a:prstGeom>
          <a:noFill/>
        </p:spPr>
        <p:txBody>
          <a:bodyPr wrap="square" tIns="29700" rtlCol="0" anchor="t">
            <a:noAutofit/>
          </a:bodyPr>
          <a:lstStyle/>
          <a:p>
            <a:pPr algn="r">
              <a:lnSpc>
                <a:spcPct val="120000"/>
              </a:lnSpc>
            </a:pPr>
            <a:r>
              <a:rPr lang="en-US" sz="825" dirty="0"/>
              <a:t>Advertising with the HT has almost doubled the number of patients who are taking advantage of our ability to make crowns in a single visit. They are pleased with our technology that allows us to save them the hassle of a temporary crown and a return visit. It’s great that the  XXX is helping Baker Family Dentistry put smiles on patient’s faces! Thanks!</a:t>
            </a:r>
          </a:p>
          <a:p>
            <a:pPr algn="r">
              <a:lnSpc>
                <a:spcPct val="120000"/>
              </a:lnSpc>
            </a:pPr>
            <a:r>
              <a:rPr lang="en-US" sz="825" b="1" dirty="0">
                <a:latin typeface="Montserrat" pitchFamily="2" charset="77"/>
              </a:rPr>
              <a:t>Dr. Lisa Baker, </a:t>
            </a:r>
            <a:r>
              <a:rPr lang="en-US" sz="825" b="1" i="1" dirty="0">
                <a:latin typeface="Montserrat" pitchFamily="2" charset="77"/>
              </a:rPr>
              <a:t>XXXXX  Family Dentistry</a:t>
            </a:r>
            <a:endParaRPr lang="en-US" sz="825" i="1" dirty="0">
              <a:latin typeface="Montserrat" pitchFamily="2" charset="77"/>
            </a:endParaRPr>
          </a:p>
        </p:txBody>
      </p:sp>
      <p:sp>
        <p:nvSpPr>
          <p:cNvPr id="37" name="TextBox 36">
            <a:extLst>
              <a:ext uri="{FF2B5EF4-FFF2-40B4-BE49-F238E27FC236}">
                <a16:creationId xmlns:a16="http://schemas.microsoft.com/office/drawing/2014/main" id="{A1A93A43-65FE-084F-AAD3-8195F6908801}"/>
              </a:ext>
            </a:extLst>
          </p:cNvPr>
          <p:cNvSpPr txBox="1"/>
          <p:nvPr/>
        </p:nvSpPr>
        <p:spPr>
          <a:xfrm rot="10800000">
            <a:off x="135386" y="3719623"/>
            <a:ext cx="1146658" cy="1996700"/>
          </a:xfrm>
          <a:prstGeom prst="rect">
            <a:avLst/>
          </a:prstGeom>
          <a:noFill/>
        </p:spPr>
        <p:txBody>
          <a:bodyPr wrap="square" rtlCol="0">
            <a:spAutoFit/>
          </a:bodyPr>
          <a:lstStyle/>
          <a:p>
            <a:r>
              <a:rPr lang="en-US" sz="12375" dirty="0">
                <a:solidFill>
                  <a:srgbClr val="F6E8E6"/>
                </a:solidFill>
                <a:latin typeface="Oswald Medium" panose="02000603000000000000" pitchFamily="2" charset="77"/>
              </a:rPr>
              <a:t>”</a:t>
            </a:r>
          </a:p>
        </p:txBody>
      </p:sp>
      <p:sp>
        <p:nvSpPr>
          <p:cNvPr id="38" name="TextBox 37">
            <a:extLst>
              <a:ext uri="{FF2B5EF4-FFF2-40B4-BE49-F238E27FC236}">
                <a16:creationId xmlns:a16="http://schemas.microsoft.com/office/drawing/2014/main" id="{33D22833-D8FF-1F49-83F9-4A910018E99B}"/>
              </a:ext>
            </a:extLst>
          </p:cNvPr>
          <p:cNvSpPr txBox="1"/>
          <p:nvPr/>
        </p:nvSpPr>
        <p:spPr>
          <a:xfrm>
            <a:off x="1282043" y="4947340"/>
            <a:ext cx="7820809" cy="641453"/>
          </a:xfrm>
          <a:prstGeom prst="rect">
            <a:avLst/>
          </a:prstGeom>
          <a:noFill/>
        </p:spPr>
        <p:txBody>
          <a:bodyPr wrap="square" tIns="29700" rtlCol="0" anchor="t">
            <a:noAutofit/>
          </a:bodyPr>
          <a:lstStyle/>
          <a:p>
            <a:pPr>
              <a:lnSpc>
                <a:spcPct val="120000"/>
              </a:lnSpc>
            </a:pPr>
            <a:r>
              <a:rPr lang="en-US" sz="825" dirty="0"/>
              <a:t>As a small business I wear all the hats.  Accounts payable, accounts receivable, ordering supplies, keeping personnel records etc. I give you little to work with as we don't have an advertising department. It needs to hit certain marks so we can co-op the cost with XXXX and you get it done.</a:t>
            </a:r>
          </a:p>
          <a:p>
            <a:pPr>
              <a:lnSpc>
                <a:spcPct val="120000"/>
              </a:lnSpc>
            </a:pPr>
            <a:r>
              <a:rPr lang="en-US" sz="825" b="1" dirty="0">
                <a:latin typeface="Montserrat" pitchFamily="2" charset="77"/>
              </a:rPr>
              <a:t>Mary Ann Jacobs, </a:t>
            </a:r>
            <a:r>
              <a:rPr lang="en-US" sz="825" b="1" i="1" dirty="0">
                <a:latin typeface="Montserrat" pitchFamily="2" charset="77"/>
              </a:rPr>
              <a:t>J&amp;S Locksmith</a:t>
            </a:r>
            <a:endParaRPr lang="en-US" sz="825" i="1" dirty="0">
              <a:latin typeface="Montserrat" pitchFamily="2" charset="77"/>
            </a:endParaRPr>
          </a:p>
        </p:txBody>
      </p:sp>
      <p:sp>
        <p:nvSpPr>
          <p:cNvPr id="44" name="TextBox 43">
            <a:extLst>
              <a:ext uri="{FF2B5EF4-FFF2-40B4-BE49-F238E27FC236}">
                <a16:creationId xmlns:a16="http://schemas.microsoft.com/office/drawing/2014/main" id="{4BE69EE8-BE87-B646-888B-EA21747358F2}"/>
              </a:ext>
            </a:extLst>
          </p:cNvPr>
          <p:cNvSpPr txBox="1"/>
          <p:nvPr/>
        </p:nvSpPr>
        <p:spPr>
          <a:xfrm>
            <a:off x="8329664" y="5508689"/>
            <a:ext cx="1146658" cy="1996700"/>
          </a:xfrm>
          <a:prstGeom prst="rect">
            <a:avLst/>
          </a:prstGeom>
          <a:noFill/>
        </p:spPr>
        <p:txBody>
          <a:bodyPr wrap="square" rtlCol="0">
            <a:spAutoFit/>
          </a:bodyPr>
          <a:lstStyle/>
          <a:p>
            <a:r>
              <a:rPr lang="en-US" sz="12375" dirty="0">
                <a:solidFill>
                  <a:srgbClr val="F6E8E6"/>
                </a:solidFill>
                <a:latin typeface="Oswald Medium" panose="02000603000000000000" pitchFamily="2" charset="77"/>
              </a:rPr>
              <a:t>”</a:t>
            </a:r>
          </a:p>
        </p:txBody>
      </p:sp>
      <p:sp>
        <p:nvSpPr>
          <p:cNvPr id="46" name="TextBox 45">
            <a:extLst>
              <a:ext uri="{FF2B5EF4-FFF2-40B4-BE49-F238E27FC236}">
                <a16:creationId xmlns:a16="http://schemas.microsoft.com/office/drawing/2014/main" id="{5C3553A9-6D88-F14B-91FD-E4B3903610CC}"/>
              </a:ext>
            </a:extLst>
          </p:cNvPr>
          <p:cNvSpPr txBox="1"/>
          <p:nvPr/>
        </p:nvSpPr>
        <p:spPr>
          <a:xfrm>
            <a:off x="1386815" y="5752946"/>
            <a:ext cx="7037096" cy="745269"/>
          </a:xfrm>
          <a:prstGeom prst="rect">
            <a:avLst/>
          </a:prstGeom>
          <a:noFill/>
        </p:spPr>
        <p:txBody>
          <a:bodyPr wrap="square" tIns="29700" rtlCol="0" anchor="t">
            <a:noAutofit/>
          </a:bodyPr>
          <a:lstStyle/>
          <a:p>
            <a:pPr algn="r">
              <a:lnSpc>
                <a:spcPct val="120000"/>
              </a:lnSpc>
            </a:pPr>
            <a:r>
              <a:rPr lang="en-US" sz="825" dirty="0"/>
              <a:t>We offered XXX  Readers our award-winning fries for free to people who used a super-secret code word. Over 250 customers participated! We did more business just at lunch that one day than we did the entire day (breakfast, lunch, &amp; dinner) the week before.</a:t>
            </a:r>
          </a:p>
          <a:p>
            <a:pPr algn="r">
              <a:lnSpc>
                <a:spcPct val="120000"/>
              </a:lnSpc>
            </a:pPr>
            <a:r>
              <a:rPr lang="en-US" sz="825" b="1" dirty="0">
                <a:latin typeface="Montserrat" pitchFamily="2" charset="77"/>
              </a:rPr>
              <a:t>Samantha </a:t>
            </a:r>
            <a:r>
              <a:rPr lang="en-US" sz="825" b="1" dirty="0" err="1">
                <a:latin typeface="Montserrat" pitchFamily="2" charset="77"/>
              </a:rPr>
              <a:t>Aulick</a:t>
            </a:r>
            <a:r>
              <a:rPr lang="en-US" sz="825" b="1" dirty="0">
                <a:latin typeface="Montserrat" pitchFamily="2" charset="77"/>
              </a:rPr>
              <a:t>. </a:t>
            </a:r>
            <a:r>
              <a:rPr lang="en-US" sz="825" b="1" i="1" dirty="0">
                <a:latin typeface="Montserrat" pitchFamily="2" charset="77"/>
              </a:rPr>
              <a:t>Artisan </a:t>
            </a:r>
            <a:r>
              <a:rPr lang="en-US" sz="825" b="1" i="1" dirty="0" err="1">
                <a:latin typeface="Montserrat" pitchFamily="2" charset="77"/>
              </a:rPr>
              <a:t>Foodworks</a:t>
            </a:r>
            <a:endParaRPr lang="en-US" sz="825" i="1" dirty="0">
              <a:latin typeface="Montserrat" pitchFamily="2" charset="77"/>
            </a:endParaRPr>
          </a:p>
        </p:txBody>
      </p:sp>
    </p:spTree>
    <p:extLst>
      <p:ext uri="{BB962C8B-B14F-4D97-AF65-F5344CB8AC3E}">
        <p14:creationId xmlns:p14="http://schemas.microsoft.com/office/powerpoint/2010/main" val="337343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D103-1D67-3347-BF33-F7C77DFB9574}"/>
              </a:ext>
            </a:extLst>
          </p:cNvPr>
          <p:cNvSpPr>
            <a:spLocks noGrp="1"/>
          </p:cNvSpPr>
          <p:nvPr>
            <p:ph type="ctrTitle"/>
          </p:nvPr>
        </p:nvSpPr>
        <p:spPr>
          <a:xfrm>
            <a:off x="754380" y="2409444"/>
            <a:ext cx="8549640" cy="1231106"/>
          </a:xfrm>
        </p:spPr>
        <p:txBody>
          <a:bodyPr/>
          <a:lstStyle/>
          <a:p>
            <a:r>
              <a:rPr lang="en-US" dirty="0"/>
              <a:t>In Partnership with America’s Newspapers</a:t>
            </a:r>
          </a:p>
        </p:txBody>
      </p:sp>
      <p:sp>
        <p:nvSpPr>
          <p:cNvPr id="3" name="Subtitle 2">
            <a:extLst>
              <a:ext uri="{FF2B5EF4-FFF2-40B4-BE49-F238E27FC236}">
                <a16:creationId xmlns:a16="http://schemas.microsoft.com/office/drawing/2014/main" id="{D50FAD4C-3999-6543-8150-ACEF82765EEE}"/>
              </a:ext>
            </a:extLst>
          </p:cNvPr>
          <p:cNvSpPr>
            <a:spLocks noGrp="1"/>
          </p:cNvSpPr>
          <p:nvPr>
            <p:ph type="subTitle" idx="4"/>
          </p:nvPr>
        </p:nvSpPr>
        <p:spPr/>
        <p:txBody>
          <a:bodyPr/>
          <a:lstStyle/>
          <a:p>
            <a:r>
              <a:rPr lang="en-US" dirty="0"/>
              <a:t>Recommended Media Kit</a:t>
            </a:r>
          </a:p>
        </p:txBody>
      </p:sp>
      <p:pic>
        <p:nvPicPr>
          <p:cNvPr id="5" name="Picture 4">
            <a:extLst>
              <a:ext uri="{FF2B5EF4-FFF2-40B4-BE49-F238E27FC236}">
                <a16:creationId xmlns:a16="http://schemas.microsoft.com/office/drawing/2014/main" id="{FC2BE199-576C-6249-83D4-14627131E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00600"/>
            <a:ext cx="10058400" cy="2260745"/>
          </a:xfrm>
          <a:prstGeom prst="rect">
            <a:avLst/>
          </a:prstGeom>
        </p:spPr>
      </p:pic>
    </p:spTree>
    <p:extLst>
      <p:ext uri="{BB962C8B-B14F-4D97-AF65-F5344CB8AC3E}">
        <p14:creationId xmlns:p14="http://schemas.microsoft.com/office/powerpoint/2010/main" val="367385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262261" y="1057275"/>
            <a:ext cx="4446128" cy="5657850"/>
          </a:xfrm>
          <a:prstGeom prst="rect">
            <a:avLst/>
          </a:prstGeom>
          <a:solidFill>
            <a:srgbClr val="0721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485" dirty="0">
              <a:solidFill>
                <a:srgbClr val="7C0C1A"/>
              </a:solidFill>
            </a:endParaRPr>
          </a:p>
        </p:txBody>
      </p:sp>
      <p:sp>
        <p:nvSpPr>
          <p:cNvPr id="17" name="Rectangle 16">
            <a:extLst>
              <a:ext uri="{FF2B5EF4-FFF2-40B4-BE49-F238E27FC236}">
                <a16:creationId xmlns:a16="http://schemas.microsoft.com/office/drawing/2014/main" id="{75447EB0-F52C-1041-B08F-84D033CF269C}"/>
              </a:ext>
            </a:extLst>
          </p:cNvPr>
          <p:cNvSpPr/>
          <p:nvPr/>
        </p:nvSpPr>
        <p:spPr>
          <a:xfrm>
            <a:off x="5833936" y="3679207"/>
            <a:ext cx="3247580" cy="346524"/>
          </a:xfrm>
          <a:prstGeom prst="rect">
            <a:avLst/>
          </a:prstGeom>
          <a:solidFill>
            <a:srgbClr val="C339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485" dirty="0">
              <a:solidFill>
                <a:schemeClr val="accent1"/>
              </a:solidFill>
            </a:endParaRPr>
          </a:p>
        </p:txBody>
      </p:sp>
      <p:sp>
        <p:nvSpPr>
          <p:cNvPr id="5" name="Subtitle 4"/>
          <p:cNvSpPr>
            <a:spLocks noGrp="1"/>
          </p:cNvSpPr>
          <p:nvPr>
            <p:ph type="subTitle" idx="1"/>
          </p:nvPr>
        </p:nvSpPr>
        <p:spPr>
          <a:xfrm>
            <a:off x="5258108" y="3713470"/>
            <a:ext cx="4441081" cy="404523"/>
          </a:xfrm>
        </p:spPr>
        <p:txBody>
          <a:bodyPr>
            <a:normAutofit/>
          </a:bodyPr>
          <a:lstStyle/>
          <a:p>
            <a:pPr algn="ctr"/>
            <a:r>
              <a:rPr lang="en-GB" sz="1733" spc="165" dirty="0">
                <a:solidFill>
                  <a:schemeClr val="bg1"/>
                </a:solidFill>
                <a:latin typeface="Oswald Light" panose="02000303000000000000" pitchFamily="2" charset="77"/>
                <a:ea typeface="Helvetica Neue" panose="02000503000000020004" pitchFamily="2" charset="0"/>
                <a:cs typeface="Helvetica Neue" panose="02000503000000020004" pitchFamily="2" charset="0"/>
              </a:rPr>
              <a:t>MEDIA KIT</a:t>
            </a:r>
          </a:p>
        </p:txBody>
      </p:sp>
      <p:sp>
        <p:nvSpPr>
          <p:cNvPr id="18" name="Subtitle 4">
            <a:extLst>
              <a:ext uri="{FF2B5EF4-FFF2-40B4-BE49-F238E27FC236}">
                <a16:creationId xmlns:a16="http://schemas.microsoft.com/office/drawing/2014/main" id="{64EAA27F-6485-4C4E-B3C2-44A999FC6EDF}"/>
              </a:ext>
            </a:extLst>
          </p:cNvPr>
          <p:cNvSpPr txBox="1">
            <a:spLocks/>
          </p:cNvSpPr>
          <p:nvPr/>
        </p:nvSpPr>
        <p:spPr>
          <a:xfrm>
            <a:off x="5267308" y="4725444"/>
            <a:ext cx="4441081" cy="404523"/>
          </a:xfrm>
          <a:prstGeom prst="rect">
            <a:avLst/>
          </a:prstGeom>
        </p:spPr>
        <p:txBody>
          <a:bodyPr vert="horz" lIns="75438" tIns="37719" rIns="75438" bIns="37719"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accen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1485" spc="165" dirty="0">
                <a:solidFill>
                  <a:schemeClr val="bg1"/>
                </a:solidFill>
                <a:latin typeface="Oswald Light" panose="02000303000000000000" pitchFamily="2" charset="77"/>
                <a:ea typeface="Helvetica Neue" panose="02000503000000020004" pitchFamily="2" charset="0"/>
                <a:cs typeface="Helvetica Neue" panose="02000503000000020004" pitchFamily="2" charset="0"/>
              </a:rPr>
              <a:t>LOCAL  </a:t>
            </a:r>
            <a:r>
              <a:rPr lang="en-US" sz="1485" spc="165" dirty="0">
                <a:solidFill>
                  <a:schemeClr val="bg1"/>
                </a:solidFill>
              </a:rPr>
              <a:t>|  </a:t>
            </a:r>
            <a:r>
              <a:rPr lang="en-GB" sz="1485" spc="165" dirty="0">
                <a:solidFill>
                  <a:schemeClr val="bg1"/>
                </a:solidFill>
                <a:latin typeface="Oswald Light" panose="02000303000000000000" pitchFamily="2" charset="77"/>
                <a:ea typeface="Helvetica Neue" panose="02000503000000020004" pitchFamily="2" charset="0"/>
                <a:cs typeface="Helvetica Neue" panose="02000503000000020004" pitchFamily="2" charset="0"/>
              </a:rPr>
              <a:t>ENGAGED  </a:t>
            </a:r>
            <a:r>
              <a:rPr lang="en-US" sz="1485" spc="165" dirty="0">
                <a:solidFill>
                  <a:schemeClr val="bg1"/>
                </a:solidFill>
              </a:rPr>
              <a:t>|  </a:t>
            </a:r>
            <a:r>
              <a:rPr lang="en-GB" sz="1485" spc="165" dirty="0">
                <a:solidFill>
                  <a:schemeClr val="bg1"/>
                </a:solidFill>
                <a:latin typeface="Oswald Light" panose="02000303000000000000" pitchFamily="2" charset="77"/>
                <a:ea typeface="Helvetica Neue" panose="02000503000000020004" pitchFamily="2" charset="0"/>
                <a:cs typeface="Helvetica Neue" panose="02000503000000020004" pitchFamily="2" charset="0"/>
              </a:rPr>
              <a:t>TRUSTED</a:t>
            </a:r>
          </a:p>
        </p:txBody>
      </p:sp>
      <p:sp>
        <p:nvSpPr>
          <p:cNvPr id="4" name="Rectangle 3">
            <a:extLst>
              <a:ext uri="{FF2B5EF4-FFF2-40B4-BE49-F238E27FC236}">
                <a16:creationId xmlns:a16="http://schemas.microsoft.com/office/drawing/2014/main" id="{764192AE-BEB5-0E48-AD76-E5D754293039}"/>
              </a:ext>
            </a:extLst>
          </p:cNvPr>
          <p:cNvSpPr/>
          <p:nvPr/>
        </p:nvSpPr>
        <p:spPr>
          <a:xfrm>
            <a:off x="381000" y="1057275"/>
            <a:ext cx="2209800" cy="2968456"/>
          </a:xfrm>
          <a:prstGeom prst="rect">
            <a:avLst/>
          </a:prstGeom>
          <a:solidFill>
            <a:srgbClr val="C33B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69B7995-F307-9A40-AD21-0985940824EA}"/>
              </a:ext>
            </a:extLst>
          </p:cNvPr>
          <p:cNvSpPr/>
          <p:nvPr/>
        </p:nvSpPr>
        <p:spPr>
          <a:xfrm>
            <a:off x="2743200" y="1057275"/>
            <a:ext cx="2209800" cy="2968456"/>
          </a:xfrm>
          <a:prstGeom prst="rect">
            <a:avLst/>
          </a:prstGeom>
          <a:solidFill>
            <a:srgbClr val="C8D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82B400F-E1CE-C948-8260-5AE2DF74D605}"/>
              </a:ext>
            </a:extLst>
          </p:cNvPr>
          <p:cNvSpPr/>
          <p:nvPr/>
        </p:nvSpPr>
        <p:spPr>
          <a:xfrm>
            <a:off x="381000" y="4117993"/>
            <a:ext cx="2209800" cy="2968456"/>
          </a:xfrm>
          <a:prstGeom prst="rect">
            <a:avLst/>
          </a:prstGeom>
          <a:solidFill>
            <a:srgbClr val="90A7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A2E4B07-B6C0-D24F-B854-CD80E73601C8}"/>
              </a:ext>
            </a:extLst>
          </p:cNvPr>
          <p:cNvSpPr/>
          <p:nvPr/>
        </p:nvSpPr>
        <p:spPr>
          <a:xfrm>
            <a:off x="2757494" y="4117993"/>
            <a:ext cx="2209800" cy="2968456"/>
          </a:xfrm>
          <a:prstGeom prst="rect">
            <a:avLst/>
          </a:prstGeom>
          <a:solidFill>
            <a:srgbClr val="2D52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10B805-C2CA-4543-B89A-5DA631A73E85}"/>
              </a:ext>
            </a:extLst>
          </p:cNvPr>
          <p:cNvSpPr txBox="1"/>
          <p:nvPr/>
        </p:nvSpPr>
        <p:spPr>
          <a:xfrm rot="20679970">
            <a:off x="416390" y="3852610"/>
            <a:ext cx="3962400" cy="1354217"/>
          </a:xfrm>
          <a:prstGeom prst="rect">
            <a:avLst/>
          </a:prstGeom>
          <a:noFill/>
        </p:spPr>
        <p:txBody>
          <a:bodyPr wrap="square" rtlCol="0">
            <a:spAutoFit/>
          </a:bodyPr>
          <a:lstStyle/>
          <a:p>
            <a:r>
              <a:rPr lang="en-US" sz="3200" b="1" i="1" dirty="0">
                <a:solidFill>
                  <a:schemeClr val="bg1"/>
                </a:solidFill>
              </a:rPr>
              <a:t>Insert Pictures of Your Publications</a:t>
            </a:r>
          </a:p>
          <a:p>
            <a:endParaRPr lang="en-US" dirty="0"/>
          </a:p>
        </p:txBody>
      </p:sp>
      <p:sp>
        <p:nvSpPr>
          <p:cNvPr id="23" name="TextBox 22">
            <a:extLst>
              <a:ext uri="{FF2B5EF4-FFF2-40B4-BE49-F238E27FC236}">
                <a16:creationId xmlns:a16="http://schemas.microsoft.com/office/drawing/2014/main" id="{912B7BF5-084F-2245-839E-0A4504B1D5BB}"/>
              </a:ext>
            </a:extLst>
          </p:cNvPr>
          <p:cNvSpPr txBox="1"/>
          <p:nvPr/>
        </p:nvSpPr>
        <p:spPr>
          <a:xfrm rot="20679970">
            <a:off x="5914185" y="1920223"/>
            <a:ext cx="3244987" cy="861774"/>
          </a:xfrm>
          <a:prstGeom prst="rect">
            <a:avLst/>
          </a:prstGeom>
          <a:noFill/>
        </p:spPr>
        <p:txBody>
          <a:bodyPr wrap="square" rtlCol="0">
            <a:spAutoFit/>
          </a:bodyPr>
          <a:lstStyle/>
          <a:p>
            <a:r>
              <a:rPr lang="en-US" sz="3200" b="1" i="1" dirty="0">
                <a:solidFill>
                  <a:schemeClr val="bg1"/>
                </a:solidFill>
              </a:rPr>
              <a:t>Insert Your Logo</a:t>
            </a:r>
          </a:p>
          <a:p>
            <a:endParaRPr lang="en-US" dirty="0"/>
          </a:p>
        </p:txBody>
      </p:sp>
    </p:spTree>
    <p:extLst>
      <p:ext uri="{BB962C8B-B14F-4D97-AF65-F5344CB8AC3E}">
        <p14:creationId xmlns:p14="http://schemas.microsoft.com/office/powerpoint/2010/main" val="103915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8592" y="2103859"/>
            <a:ext cx="5276061" cy="714468"/>
          </a:xfrm>
        </p:spPr>
        <p:txBody>
          <a:bodyPr/>
          <a:lstStyle/>
          <a:p>
            <a:pPr algn="l"/>
            <a:r>
              <a:rPr lang="en-US" sz="4620" spc="248" dirty="0">
                <a:latin typeface="Oswald Light" panose="02000303000000000000" pitchFamily="2" charset="77"/>
              </a:rPr>
              <a:t>BRAND STORY</a:t>
            </a:r>
            <a:endParaRPr lang="th-TH" sz="4620" spc="248" dirty="0">
              <a:latin typeface="Oswald Light" panose="02000303000000000000" pitchFamily="2" charset="77"/>
            </a:endParaRPr>
          </a:p>
        </p:txBody>
      </p:sp>
      <p:sp>
        <p:nvSpPr>
          <p:cNvPr id="9" name="Text Placeholder 8"/>
          <p:cNvSpPr>
            <a:spLocks noGrp="1"/>
          </p:cNvSpPr>
          <p:nvPr>
            <p:ph type="body" sz="quarter" idx="12"/>
          </p:nvPr>
        </p:nvSpPr>
        <p:spPr>
          <a:xfrm>
            <a:off x="418592" y="3254673"/>
            <a:ext cx="4052492" cy="3209858"/>
          </a:xfrm>
        </p:spPr>
        <p:txBody>
          <a:bodyPr/>
          <a:lstStyle/>
          <a:p>
            <a:pPr algn="l">
              <a:lnSpc>
                <a:spcPct val="125000"/>
              </a:lnSpc>
            </a:pPr>
            <a:r>
              <a:rPr lang="en-US" sz="949" dirty="0"/>
              <a:t>The XXXX Media is a multi-platformed news and information company that reaches its diverse audience via newspaper, magazines, niche publications, digital media and local events. The XXXX Media provides advertisers with specialized campaigns, leveraging multiple marketing and advertising tactics to reach a targeted audience. </a:t>
            </a:r>
          </a:p>
          <a:p>
            <a:pPr algn="l">
              <a:lnSpc>
                <a:spcPct val="125000"/>
              </a:lnSpc>
            </a:pPr>
            <a:endParaRPr lang="en-US" sz="949" dirty="0"/>
          </a:p>
          <a:p>
            <a:pPr algn="l">
              <a:lnSpc>
                <a:spcPct val="125000"/>
              </a:lnSpc>
            </a:pPr>
            <a:r>
              <a:rPr lang="en-US" sz="949" dirty="0"/>
              <a:t>Advertisers can be confident that well planned, well executed advertising campaigns will deliver a high return on investment. The XXXX Media has an array of daily, weekly, monthly and quarterly publications, websites, social media, and email newsletters that bring news and information to the community.</a:t>
            </a:r>
          </a:p>
        </p:txBody>
      </p:sp>
      <p:sp>
        <p:nvSpPr>
          <p:cNvPr id="8" name="Rectangle 7">
            <a:extLst>
              <a:ext uri="{FF2B5EF4-FFF2-40B4-BE49-F238E27FC236}">
                <a16:creationId xmlns:a16="http://schemas.microsoft.com/office/drawing/2014/main" id="{D3811FD0-565B-2243-90BE-A34F3AFA5893}"/>
              </a:ext>
            </a:extLst>
          </p:cNvPr>
          <p:cNvSpPr/>
          <p:nvPr/>
        </p:nvSpPr>
        <p:spPr>
          <a:xfrm>
            <a:off x="473788" y="1415908"/>
            <a:ext cx="9584612" cy="346524"/>
          </a:xfrm>
          <a:prstGeom prst="rect">
            <a:avLst/>
          </a:prstGeom>
          <a:solidFill>
            <a:srgbClr val="90A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485" dirty="0">
              <a:solidFill>
                <a:schemeClr val="accent1"/>
              </a:solidFill>
            </a:endParaRPr>
          </a:p>
        </p:txBody>
      </p:sp>
      <p:sp>
        <p:nvSpPr>
          <p:cNvPr id="12" name="Rectangle 11">
            <a:extLst>
              <a:ext uri="{FF2B5EF4-FFF2-40B4-BE49-F238E27FC236}">
                <a16:creationId xmlns:a16="http://schemas.microsoft.com/office/drawing/2014/main" id="{CB1A1738-7344-4D44-A487-B087DFD4CC1D}"/>
              </a:ext>
            </a:extLst>
          </p:cNvPr>
          <p:cNvSpPr/>
          <p:nvPr/>
        </p:nvSpPr>
        <p:spPr>
          <a:xfrm>
            <a:off x="501387" y="3048432"/>
            <a:ext cx="3969697" cy="39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485" dirty="0">
              <a:solidFill>
                <a:schemeClr val="bg1"/>
              </a:solidFill>
            </a:endParaRPr>
          </a:p>
        </p:txBody>
      </p:sp>
      <p:sp>
        <p:nvSpPr>
          <p:cNvPr id="10" name="Rectangle 9">
            <a:extLst>
              <a:ext uri="{FF2B5EF4-FFF2-40B4-BE49-F238E27FC236}">
                <a16:creationId xmlns:a16="http://schemas.microsoft.com/office/drawing/2014/main" id="{C71C70E0-6DB9-0041-8FF5-11B37A516E81}"/>
              </a:ext>
            </a:extLst>
          </p:cNvPr>
          <p:cNvSpPr/>
          <p:nvPr/>
        </p:nvSpPr>
        <p:spPr>
          <a:xfrm>
            <a:off x="5407139" y="685800"/>
            <a:ext cx="2209800" cy="2968456"/>
          </a:xfrm>
          <a:prstGeom prst="rect">
            <a:avLst/>
          </a:prstGeom>
          <a:solidFill>
            <a:srgbClr val="C33B5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9D2CA4F-D934-2C44-B21D-B2CFB772CE99}"/>
              </a:ext>
            </a:extLst>
          </p:cNvPr>
          <p:cNvSpPr/>
          <p:nvPr/>
        </p:nvSpPr>
        <p:spPr>
          <a:xfrm>
            <a:off x="7769339" y="685800"/>
            <a:ext cx="2209800" cy="2968456"/>
          </a:xfrm>
          <a:prstGeom prst="rect">
            <a:avLst/>
          </a:prstGeom>
          <a:solidFill>
            <a:srgbClr val="C8D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026D26D-4E2D-894A-BA17-705FACA956FF}"/>
              </a:ext>
            </a:extLst>
          </p:cNvPr>
          <p:cNvSpPr/>
          <p:nvPr/>
        </p:nvSpPr>
        <p:spPr>
          <a:xfrm>
            <a:off x="5407139" y="3746518"/>
            <a:ext cx="2209800" cy="2968456"/>
          </a:xfrm>
          <a:prstGeom prst="rect">
            <a:avLst/>
          </a:prstGeom>
          <a:solidFill>
            <a:srgbClr val="90A7C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0B7E2B7-3225-3542-9DC2-9DC93D24A289}"/>
              </a:ext>
            </a:extLst>
          </p:cNvPr>
          <p:cNvSpPr/>
          <p:nvPr/>
        </p:nvSpPr>
        <p:spPr>
          <a:xfrm>
            <a:off x="7783633" y="3746518"/>
            <a:ext cx="2209800" cy="2968456"/>
          </a:xfrm>
          <a:prstGeom prst="rect">
            <a:avLst/>
          </a:prstGeom>
          <a:solidFill>
            <a:srgbClr val="2D52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42CAAC6-DFF1-9C42-BA11-20E8DF1C61E3}"/>
              </a:ext>
            </a:extLst>
          </p:cNvPr>
          <p:cNvSpPr txBox="1"/>
          <p:nvPr/>
        </p:nvSpPr>
        <p:spPr>
          <a:xfrm rot="20679970">
            <a:off x="5547751" y="2207109"/>
            <a:ext cx="3962400" cy="1354217"/>
          </a:xfrm>
          <a:prstGeom prst="rect">
            <a:avLst/>
          </a:prstGeom>
          <a:noFill/>
        </p:spPr>
        <p:txBody>
          <a:bodyPr wrap="square" rtlCol="0">
            <a:spAutoFit/>
          </a:bodyPr>
          <a:lstStyle/>
          <a:p>
            <a:r>
              <a:rPr lang="en-US" sz="3200" b="1" i="1" dirty="0">
                <a:solidFill>
                  <a:schemeClr val="bg1"/>
                </a:solidFill>
              </a:rPr>
              <a:t>Insert Pictures of Your Story Telling</a:t>
            </a:r>
          </a:p>
          <a:p>
            <a:endParaRPr lang="en-US" dirty="0"/>
          </a:p>
        </p:txBody>
      </p:sp>
    </p:spTree>
    <p:extLst>
      <p:ext uri="{BB962C8B-B14F-4D97-AF65-F5344CB8AC3E}">
        <p14:creationId xmlns:p14="http://schemas.microsoft.com/office/powerpoint/2010/main" val="2134815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3">
            <a:extLst>
              <a:ext uri="{FF2B5EF4-FFF2-40B4-BE49-F238E27FC236}">
                <a16:creationId xmlns:a16="http://schemas.microsoft.com/office/drawing/2014/main" id="{FC696668-E82A-D548-8AF6-F689B82F96EF}"/>
              </a:ext>
            </a:extLst>
          </p:cNvPr>
          <p:cNvSpPr>
            <a:spLocks noGrp="1"/>
          </p:cNvSpPr>
          <p:nvPr>
            <p:ph type="title"/>
          </p:nvPr>
        </p:nvSpPr>
        <p:spPr>
          <a:xfrm>
            <a:off x="418591" y="1960115"/>
            <a:ext cx="5276061" cy="714468"/>
          </a:xfrm>
        </p:spPr>
        <p:txBody>
          <a:bodyPr/>
          <a:lstStyle/>
          <a:p>
            <a:pPr algn="l">
              <a:lnSpc>
                <a:spcPct val="90000"/>
              </a:lnSpc>
            </a:pPr>
            <a:r>
              <a:rPr lang="en-US" sz="4620" spc="248" dirty="0">
                <a:solidFill>
                  <a:schemeClr val="tx1"/>
                </a:solidFill>
                <a:latin typeface="Oswald Light" panose="02000303000000000000" pitchFamily="2" charset="77"/>
              </a:rPr>
              <a:t>REACH AND</a:t>
            </a:r>
            <a:br>
              <a:rPr lang="en-US" sz="4620" spc="248" dirty="0">
                <a:solidFill>
                  <a:schemeClr val="tx1"/>
                </a:solidFill>
                <a:latin typeface="Oswald Light" panose="02000303000000000000" pitchFamily="2" charset="77"/>
              </a:rPr>
            </a:br>
            <a:r>
              <a:rPr lang="en-US" sz="4620" spc="248" dirty="0">
                <a:solidFill>
                  <a:schemeClr val="tx1"/>
                </a:solidFill>
                <a:latin typeface="Oswald Light" panose="02000303000000000000" pitchFamily="2" charset="77"/>
              </a:rPr>
              <a:t>DISTRIBUTION</a:t>
            </a:r>
            <a:endParaRPr lang="th-TH" sz="4620" spc="248" dirty="0">
              <a:solidFill>
                <a:schemeClr val="tx1"/>
              </a:solidFill>
              <a:latin typeface="Oswald Light" panose="02000303000000000000" pitchFamily="2" charset="77"/>
            </a:endParaRPr>
          </a:p>
        </p:txBody>
      </p:sp>
      <p:sp>
        <p:nvSpPr>
          <p:cNvPr id="27" name="Rectangle 26">
            <a:extLst>
              <a:ext uri="{FF2B5EF4-FFF2-40B4-BE49-F238E27FC236}">
                <a16:creationId xmlns:a16="http://schemas.microsoft.com/office/drawing/2014/main" id="{A0AD861B-B88A-2D44-A2BB-1C4E2772B119}"/>
              </a:ext>
            </a:extLst>
          </p:cNvPr>
          <p:cNvSpPr/>
          <p:nvPr/>
        </p:nvSpPr>
        <p:spPr>
          <a:xfrm>
            <a:off x="473788" y="1406358"/>
            <a:ext cx="9584612" cy="346524"/>
          </a:xfrm>
          <a:prstGeom prst="rect">
            <a:avLst/>
          </a:prstGeom>
          <a:solidFill>
            <a:srgbClr val="90A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485" dirty="0">
              <a:solidFill>
                <a:schemeClr val="accent1"/>
              </a:solidFill>
            </a:endParaRPr>
          </a:p>
        </p:txBody>
      </p:sp>
      <p:sp>
        <p:nvSpPr>
          <p:cNvPr id="28" name="Subtitle 4">
            <a:extLst>
              <a:ext uri="{FF2B5EF4-FFF2-40B4-BE49-F238E27FC236}">
                <a16:creationId xmlns:a16="http://schemas.microsoft.com/office/drawing/2014/main" id="{66505D1D-EA01-EF43-9E85-03D241793337}"/>
              </a:ext>
            </a:extLst>
          </p:cNvPr>
          <p:cNvSpPr txBox="1">
            <a:spLocks/>
          </p:cNvSpPr>
          <p:nvPr/>
        </p:nvSpPr>
        <p:spPr>
          <a:xfrm>
            <a:off x="-1011971" y="1480976"/>
            <a:ext cx="5032267" cy="4045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320" spc="165" dirty="0">
                <a:solidFill>
                  <a:schemeClr val="bg1"/>
                </a:solidFill>
                <a:latin typeface="Oswald Light" panose="02000303000000000000" pitchFamily="2" charset="77"/>
                <a:ea typeface="Helvetica Neue" panose="02000503000000020004" pitchFamily="2" charset="0"/>
                <a:cs typeface="Helvetica Neue" panose="02000503000000020004" pitchFamily="2" charset="0"/>
              </a:rPr>
              <a:t>THE XXXX Media</a:t>
            </a:r>
          </a:p>
        </p:txBody>
      </p:sp>
      <p:sp>
        <p:nvSpPr>
          <p:cNvPr id="6" name="Rectangle 5">
            <a:extLst>
              <a:ext uri="{FF2B5EF4-FFF2-40B4-BE49-F238E27FC236}">
                <a16:creationId xmlns:a16="http://schemas.microsoft.com/office/drawing/2014/main" id="{9C70FE12-6F78-1646-9E0D-FAE818E92010}"/>
              </a:ext>
            </a:extLst>
          </p:cNvPr>
          <p:cNvSpPr/>
          <p:nvPr/>
        </p:nvSpPr>
        <p:spPr>
          <a:xfrm>
            <a:off x="4724400" y="1992199"/>
            <a:ext cx="4800600" cy="4745485"/>
          </a:xfrm>
          <a:prstGeom prst="rect">
            <a:avLst/>
          </a:prstGeom>
          <a:solidFill>
            <a:srgbClr val="2D525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359EF4-2880-524C-9D62-2EDDA8CF7417}"/>
              </a:ext>
            </a:extLst>
          </p:cNvPr>
          <p:cNvSpPr txBox="1"/>
          <p:nvPr/>
        </p:nvSpPr>
        <p:spPr>
          <a:xfrm rot="20679970">
            <a:off x="5143498" y="3107324"/>
            <a:ext cx="3962400" cy="1354217"/>
          </a:xfrm>
          <a:prstGeom prst="rect">
            <a:avLst/>
          </a:prstGeom>
          <a:noFill/>
        </p:spPr>
        <p:txBody>
          <a:bodyPr wrap="square" rtlCol="0">
            <a:spAutoFit/>
          </a:bodyPr>
          <a:lstStyle/>
          <a:p>
            <a:r>
              <a:rPr lang="en-US" sz="3200" b="1" i="1" dirty="0">
                <a:solidFill>
                  <a:schemeClr val="bg1"/>
                </a:solidFill>
              </a:rPr>
              <a:t>Insert Distribution Map Here</a:t>
            </a:r>
          </a:p>
          <a:p>
            <a:endParaRPr lang="en-US" dirty="0"/>
          </a:p>
        </p:txBody>
      </p:sp>
    </p:spTree>
    <p:extLst>
      <p:ext uri="{BB962C8B-B14F-4D97-AF65-F5344CB8AC3E}">
        <p14:creationId xmlns:p14="http://schemas.microsoft.com/office/powerpoint/2010/main" val="3048732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3">
            <a:extLst>
              <a:ext uri="{FF2B5EF4-FFF2-40B4-BE49-F238E27FC236}">
                <a16:creationId xmlns:a16="http://schemas.microsoft.com/office/drawing/2014/main" id="{DCC89EDA-A26F-B24E-94CD-C24064530797}"/>
              </a:ext>
            </a:extLst>
          </p:cNvPr>
          <p:cNvSpPr txBox="1">
            <a:spLocks/>
          </p:cNvSpPr>
          <p:nvPr/>
        </p:nvSpPr>
        <p:spPr>
          <a:xfrm>
            <a:off x="418591" y="1970080"/>
            <a:ext cx="9639808" cy="714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620" spc="248" dirty="0">
                <a:latin typeface="Oswald Light" panose="02000303000000000000" pitchFamily="2" charset="77"/>
              </a:rPr>
              <a:t>REACH AND DISTRIBUTION</a:t>
            </a:r>
            <a:endParaRPr lang="th-TH" sz="4620" spc="248" dirty="0">
              <a:latin typeface="Oswald Light" panose="02000303000000000000" pitchFamily="2" charset="77"/>
            </a:endParaRPr>
          </a:p>
        </p:txBody>
      </p:sp>
      <p:sp>
        <p:nvSpPr>
          <p:cNvPr id="25" name="Rectangle 24">
            <a:extLst>
              <a:ext uri="{FF2B5EF4-FFF2-40B4-BE49-F238E27FC236}">
                <a16:creationId xmlns:a16="http://schemas.microsoft.com/office/drawing/2014/main" id="{85B2AD53-CAF1-C04F-877A-78D952AFFA0E}"/>
              </a:ext>
            </a:extLst>
          </p:cNvPr>
          <p:cNvSpPr/>
          <p:nvPr/>
        </p:nvSpPr>
        <p:spPr>
          <a:xfrm>
            <a:off x="473788" y="1406358"/>
            <a:ext cx="9584612" cy="346524"/>
          </a:xfrm>
          <a:prstGeom prst="rect">
            <a:avLst/>
          </a:prstGeom>
          <a:solidFill>
            <a:srgbClr val="90A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485" dirty="0">
              <a:solidFill>
                <a:schemeClr val="accent1"/>
              </a:solidFill>
            </a:endParaRPr>
          </a:p>
        </p:txBody>
      </p:sp>
      <p:sp>
        <p:nvSpPr>
          <p:cNvPr id="26" name="Subtitle 4">
            <a:extLst>
              <a:ext uri="{FF2B5EF4-FFF2-40B4-BE49-F238E27FC236}">
                <a16:creationId xmlns:a16="http://schemas.microsoft.com/office/drawing/2014/main" id="{FF90AE75-9219-C943-9D97-9476D1145A0C}"/>
              </a:ext>
            </a:extLst>
          </p:cNvPr>
          <p:cNvSpPr txBox="1">
            <a:spLocks/>
          </p:cNvSpPr>
          <p:nvPr/>
        </p:nvSpPr>
        <p:spPr>
          <a:xfrm>
            <a:off x="-1011971" y="1480976"/>
            <a:ext cx="5032267" cy="4045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320" spc="165" dirty="0">
                <a:solidFill>
                  <a:schemeClr val="bg1"/>
                </a:solidFill>
                <a:latin typeface="Oswald Light" panose="02000303000000000000" pitchFamily="2" charset="77"/>
                <a:ea typeface="Helvetica Neue" panose="02000503000000020004" pitchFamily="2" charset="0"/>
                <a:cs typeface="Helvetica Neue" panose="02000503000000020004" pitchFamily="2" charset="0"/>
              </a:rPr>
              <a:t>THE XXXX Media</a:t>
            </a:r>
          </a:p>
        </p:txBody>
      </p:sp>
      <p:grpSp>
        <p:nvGrpSpPr>
          <p:cNvPr id="14" name="Group 13">
            <a:extLst>
              <a:ext uri="{FF2B5EF4-FFF2-40B4-BE49-F238E27FC236}">
                <a16:creationId xmlns:a16="http://schemas.microsoft.com/office/drawing/2014/main" id="{0A4AD11C-7681-B34F-B3E6-E252A67F00AE}"/>
              </a:ext>
            </a:extLst>
          </p:cNvPr>
          <p:cNvGrpSpPr/>
          <p:nvPr/>
        </p:nvGrpSpPr>
        <p:grpSpPr>
          <a:xfrm>
            <a:off x="473787" y="3434681"/>
            <a:ext cx="4214828" cy="969465"/>
            <a:chOff x="651103" y="2622745"/>
            <a:chExt cx="5108882" cy="1175109"/>
          </a:xfrm>
          <a:solidFill>
            <a:srgbClr val="90A7C3"/>
          </a:solidFill>
        </p:grpSpPr>
        <p:grpSp>
          <p:nvGrpSpPr>
            <p:cNvPr id="55" name="Group 54"/>
            <p:cNvGrpSpPr/>
            <p:nvPr/>
          </p:nvGrpSpPr>
          <p:grpSpPr>
            <a:xfrm>
              <a:off x="651103" y="2622745"/>
              <a:ext cx="5108882" cy="1175109"/>
              <a:chOff x="291796" y="1703015"/>
              <a:chExt cx="4201378" cy="1175108"/>
            </a:xfrm>
            <a:grpFill/>
          </p:grpSpPr>
          <p:sp>
            <p:nvSpPr>
              <p:cNvPr id="56" name="TextBox 55"/>
              <p:cNvSpPr txBox="1"/>
              <p:nvPr/>
            </p:nvSpPr>
            <p:spPr>
              <a:xfrm>
                <a:off x="586501" y="2347607"/>
                <a:ext cx="729554" cy="530516"/>
              </a:xfrm>
              <a:prstGeom prst="rect">
                <a:avLst/>
              </a:prstGeom>
              <a:grpFill/>
            </p:spPr>
            <p:txBody>
              <a:bodyPr wrap="square" tIns="29700" rtlCol="0" anchor="t">
                <a:noAutofit/>
              </a:bodyPr>
              <a:lstStyle/>
              <a:p>
                <a:pPr algn="ctr"/>
                <a:r>
                  <a:rPr lang="en-US" sz="907" spc="83" dirty="0">
                    <a:ea typeface="Helvetica Neue" panose="02000503000000020004" pitchFamily="2" charset="0"/>
                    <a:cs typeface="Helvetica Neue" panose="02000503000000020004" pitchFamily="2" charset="0"/>
                  </a:rPr>
                  <a:t>16,500 </a:t>
                </a:r>
                <a:r>
                  <a:rPr lang="en-US" sz="907" b="1" spc="83" dirty="0">
                    <a:latin typeface="Montserrat" pitchFamily="2" charset="77"/>
                    <a:ea typeface="Helvetica Neue" panose="02000503000000020004" pitchFamily="2" charset="0"/>
                    <a:cs typeface="Helvetica Neue" panose="02000503000000020004" pitchFamily="2" charset="0"/>
                  </a:rPr>
                  <a:t>DAILY</a:t>
                </a:r>
              </a:p>
            </p:txBody>
          </p:sp>
          <p:sp>
            <p:nvSpPr>
              <p:cNvPr id="58" name="TextBox 57"/>
              <p:cNvSpPr txBox="1"/>
              <p:nvPr/>
            </p:nvSpPr>
            <p:spPr>
              <a:xfrm>
                <a:off x="291796" y="1703015"/>
                <a:ext cx="4201378" cy="380487"/>
              </a:xfrm>
              <a:prstGeom prst="rect">
                <a:avLst/>
              </a:prstGeom>
              <a:grpFill/>
            </p:spPr>
            <p:txBody>
              <a:bodyPr wrap="square" tIns="29700" rtlCol="0" anchor="ctr">
                <a:noAutofit/>
              </a:bodyPr>
              <a:lstStyle/>
              <a:p>
                <a:pPr algn="ctr">
                  <a:lnSpc>
                    <a:spcPct val="130000"/>
                  </a:lnSpc>
                </a:pPr>
                <a:r>
                  <a:rPr lang="en-US" sz="1650" spc="165" dirty="0">
                    <a:solidFill>
                      <a:schemeClr val="bg1"/>
                    </a:solidFill>
                    <a:latin typeface="Oswald Light" panose="02000303000000000000" pitchFamily="2" charset="77"/>
                  </a:rPr>
                  <a:t>PRINT CIRCULATION</a:t>
                </a:r>
              </a:p>
            </p:txBody>
          </p:sp>
        </p:grpSp>
        <p:sp>
          <p:nvSpPr>
            <p:cNvPr id="36" name="TextBox 35">
              <a:extLst>
                <a:ext uri="{FF2B5EF4-FFF2-40B4-BE49-F238E27FC236}">
                  <a16:creationId xmlns:a16="http://schemas.microsoft.com/office/drawing/2014/main" id="{9AB9AC4B-54F9-F94C-944A-A247339CFB97}"/>
                </a:ext>
              </a:extLst>
            </p:cNvPr>
            <p:cNvSpPr txBox="1"/>
            <p:nvPr/>
          </p:nvSpPr>
          <p:spPr>
            <a:xfrm>
              <a:off x="4514274" y="3239255"/>
              <a:ext cx="871251" cy="472257"/>
            </a:xfrm>
            <a:prstGeom prst="rect">
              <a:avLst/>
            </a:prstGeom>
            <a:grpFill/>
          </p:spPr>
          <p:txBody>
            <a:bodyPr wrap="square" tIns="29700" rtlCol="0" anchor="t">
              <a:noAutofit/>
            </a:bodyPr>
            <a:lstStyle/>
            <a:p>
              <a:pPr algn="ctr"/>
              <a:r>
                <a:rPr lang="en-US" sz="907" spc="83" dirty="0">
                  <a:ea typeface="Helvetica Neue" panose="02000503000000020004" pitchFamily="2" charset="0"/>
                  <a:cs typeface="Helvetica Neue" panose="02000503000000020004" pitchFamily="2" charset="0"/>
                </a:rPr>
                <a:t>18,800 </a:t>
              </a:r>
              <a:r>
                <a:rPr lang="en-US" sz="907" b="1" spc="83" dirty="0">
                  <a:latin typeface="Montserrat" pitchFamily="2" charset="77"/>
                  <a:ea typeface="Helvetica Neue" panose="02000503000000020004" pitchFamily="2" charset="0"/>
                  <a:cs typeface="Helvetica Neue" panose="02000503000000020004" pitchFamily="2" charset="0"/>
                </a:rPr>
                <a:t>BIZNET</a:t>
              </a:r>
            </a:p>
          </p:txBody>
        </p:sp>
        <p:sp>
          <p:nvSpPr>
            <p:cNvPr id="37" name="TextBox 36">
              <a:extLst>
                <a:ext uri="{FF2B5EF4-FFF2-40B4-BE49-F238E27FC236}">
                  <a16:creationId xmlns:a16="http://schemas.microsoft.com/office/drawing/2014/main" id="{45840F26-B05B-CA40-A550-A868D379FCC4}"/>
                </a:ext>
              </a:extLst>
            </p:cNvPr>
            <p:cNvSpPr txBox="1"/>
            <p:nvPr/>
          </p:nvSpPr>
          <p:spPr>
            <a:xfrm>
              <a:off x="2693475" y="3233045"/>
              <a:ext cx="1018072" cy="482951"/>
            </a:xfrm>
            <a:prstGeom prst="rect">
              <a:avLst/>
            </a:prstGeom>
            <a:grpFill/>
          </p:spPr>
          <p:txBody>
            <a:bodyPr wrap="square" tIns="29700" rtlCol="0" anchor="t">
              <a:noAutofit/>
            </a:bodyPr>
            <a:lstStyle/>
            <a:p>
              <a:pPr algn="ctr"/>
              <a:r>
                <a:rPr lang="en-US" sz="907" spc="83" dirty="0">
                  <a:ea typeface="Helvetica Neue" panose="02000503000000020004" pitchFamily="2" charset="0"/>
                  <a:cs typeface="Helvetica Neue" panose="02000503000000020004" pitchFamily="2" charset="0"/>
                </a:rPr>
                <a:t>28,400</a:t>
              </a:r>
            </a:p>
            <a:p>
              <a:pPr algn="ctr"/>
              <a:r>
                <a:rPr lang="en-US" sz="907" b="1" spc="83" dirty="0">
                  <a:latin typeface="Montserrat" pitchFamily="2" charset="77"/>
                  <a:ea typeface="Helvetica Neue" panose="02000503000000020004" pitchFamily="2" charset="0"/>
                  <a:cs typeface="Helvetica Neue" panose="02000503000000020004" pitchFamily="2" charset="0"/>
                </a:rPr>
                <a:t>SUNDAY</a:t>
              </a:r>
            </a:p>
          </p:txBody>
        </p:sp>
      </p:grpSp>
      <p:grpSp>
        <p:nvGrpSpPr>
          <p:cNvPr id="13" name="Group 12">
            <a:extLst>
              <a:ext uri="{FF2B5EF4-FFF2-40B4-BE49-F238E27FC236}">
                <a16:creationId xmlns:a16="http://schemas.microsoft.com/office/drawing/2014/main" id="{B4724B87-8852-974D-8BEB-93DBBD13F057}"/>
              </a:ext>
            </a:extLst>
          </p:cNvPr>
          <p:cNvGrpSpPr/>
          <p:nvPr/>
        </p:nvGrpSpPr>
        <p:grpSpPr>
          <a:xfrm>
            <a:off x="5451644" y="3965781"/>
            <a:ext cx="3883650" cy="1802599"/>
            <a:chOff x="6300185" y="3423861"/>
            <a:chExt cx="4707454" cy="2184969"/>
          </a:xfrm>
        </p:grpSpPr>
        <p:sp>
          <p:nvSpPr>
            <p:cNvPr id="65" name="TextBox 64">
              <a:extLst>
                <a:ext uri="{FF2B5EF4-FFF2-40B4-BE49-F238E27FC236}">
                  <a16:creationId xmlns:a16="http://schemas.microsoft.com/office/drawing/2014/main" id="{7B514B3C-0C9E-1C4A-B75F-671061A9E6FD}"/>
                </a:ext>
              </a:extLst>
            </p:cNvPr>
            <p:cNvSpPr txBox="1"/>
            <p:nvPr/>
          </p:nvSpPr>
          <p:spPr>
            <a:xfrm>
              <a:off x="6719576" y="3423861"/>
              <a:ext cx="3818262" cy="169734"/>
            </a:xfrm>
            <a:prstGeom prst="rect">
              <a:avLst/>
            </a:prstGeom>
            <a:noFill/>
          </p:spPr>
          <p:txBody>
            <a:bodyPr wrap="square" tIns="29700" rtlCol="0" anchor="t">
              <a:noAutofit/>
            </a:bodyPr>
            <a:lstStyle/>
            <a:p>
              <a:pPr algn="ctr"/>
              <a:r>
                <a:rPr lang="en-US" sz="907" spc="83" dirty="0">
                  <a:ea typeface="Helvetica Neue" panose="02000503000000020004" pitchFamily="2" charset="0"/>
                  <a:cs typeface="Helvetica Neue" panose="02000503000000020004" pitchFamily="2" charset="0"/>
                </a:rPr>
                <a:t>1.8 MILLION </a:t>
              </a:r>
              <a:r>
                <a:rPr lang="en-US" sz="907" b="1" spc="83" dirty="0">
                  <a:latin typeface="Montserrat" pitchFamily="2" charset="77"/>
                  <a:ea typeface="Helvetica Neue" panose="02000503000000020004" pitchFamily="2" charset="0"/>
                  <a:cs typeface="Helvetica Neue" panose="02000503000000020004" pitchFamily="2" charset="0"/>
                </a:rPr>
                <a:t>MONTHLY PAGEVIEWS</a:t>
              </a:r>
            </a:p>
          </p:txBody>
        </p:sp>
        <p:sp>
          <p:nvSpPr>
            <p:cNvPr id="66" name="TextBox 65">
              <a:extLst>
                <a:ext uri="{FF2B5EF4-FFF2-40B4-BE49-F238E27FC236}">
                  <a16:creationId xmlns:a16="http://schemas.microsoft.com/office/drawing/2014/main" id="{D211B5CB-6773-064B-86A7-9DDFB74553C3}"/>
                </a:ext>
              </a:extLst>
            </p:cNvPr>
            <p:cNvSpPr txBox="1"/>
            <p:nvPr/>
          </p:nvSpPr>
          <p:spPr>
            <a:xfrm>
              <a:off x="6300185" y="3975229"/>
              <a:ext cx="4617260" cy="223037"/>
            </a:xfrm>
            <a:prstGeom prst="rect">
              <a:avLst/>
            </a:prstGeom>
            <a:noFill/>
          </p:spPr>
          <p:txBody>
            <a:bodyPr wrap="square" tIns="29700" rtlCol="0" anchor="t">
              <a:noAutofit/>
            </a:bodyPr>
            <a:lstStyle/>
            <a:p>
              <a:pPr algn="ctr"/>
              <a:r>
                <a:rPr lang="en-US" sz="907" spc="83" dirty="0">
                  <a:ea typeface="Helvetica Neue" panose="02000503000000020004" pitchFamily="2" charset="0"/>
                  <a:cs typeface="Helvetica Neue" panose="02000503000000020004" pitchFamily="2" charset="0"/>
                </a:rPr>
                <a:t>180,000 </a:t>
              </a:r>
              <a:r>
                <a:rPr lang="en-US" sz="907" b="1" spc="83" dirty="0">
                  <a:latin typeface="Montserrat" pitchFamily="2" charset="77"/>
                  <a:ea typeface="Helvetica Neue" panose="02000503000000020004" pitchFamily="2" charset="0"/>
                  <a:cs typeface="Helvetica Neue" panose="02000503000000020004" pitchFamily="2" charset="0"/>
                </a:rPr>
                <a:t>MONTHLY UNIQUE VISITORS</a:t>
              </a:r>
            </a:p>
          </p:txBody>
        </p:sp>
        <p:sp>
          <p:nvSpPr>
            <p:cNvPr id="67" name="TextBox 66">
              <a:extLst>
                <a:ext uri="{FF2B5EF4-FFF2-40B4-BE49-F238E27FC236}">
                  <a16:creationId xmlns:a16="http://schemas.microsoft.com/office/drawing/2014/main" id="{4845C0BA-0C84-CA4E-9150-C5036B97F77A}"/>
                </a:ext>
              </a:extLst>
            </p:cNvPr>
            <p:cNvSpPr txBox="1"/>
            <p:nvPr/>
          </p:nvSpPr>
          <p:spPr>
            <a:xfrm>
              <a:off x="6390379" y="4571155"/>
              <a:ext cx="4617260" cy="260767"/>
            </a:xfrm>
            <a:prstGeom prst="rect">
              <a:avLst/>
            </a:prstGeom>
            <a:noFill/>
          </p:spPr>
          <p:txBody>
            <a:bodyPr wrap="square" tIns="29700" rtlCol="0" anchor="t">
              <a:noAutofit/>
            </a:bodyPr>
            <a:lstStyle/>
            <a:p>
              <a:pPr algn="ctr"/>
              <a:r>
                <a:rPr lang="en-US" sz="907" spc="83" dirty="0">
                  <a:ea typeface="Helvetica Neue" panose="02000503000000020004" pitchFamily="2" charset="0"/>
                  <a:cs typeface="Helvetica Neue" panose="02000503000000020004" pitchFamily="2" charset="0"/>
                </a:rPr>
                <a:t>OVER 6 MINUTES ONSITE </a:t>
              </a:r>
              <a:r>
                <a:rPr lang="en-US" sz="907" b="1" spc="83" dirty="0">
                  <a:latin typeface="Montserrat" pitchFamily="2" charset="77"/>
                  <a:ea typeface="Helvetica Neue" panose="02000503000000020004" pitchFamily="2" charset="0"/>
                  <a:cs typeface="Helvetica Neue" panose="02000503000000020004" pitchFamily="2" charset="0"/>
                </a:rPr>
                <a:t>PER USER SESSION</a:t>
              </a:r>
            </a:p>
          </p:txBody>
        </p:sp>
        <p:grpSp>
          <p:nvGrpSpPr>
            <p:cNvPr id="12" name="Group 11">
              <a:extLst>
                <a:ext uri="{FF2B5EF4-FFF2-40B4-BE49-F238E27FC236}">
                  <a16:creationId xmlns:a16="http://schemas.microsoft.com/office/drawing/2014/main" id="{52D43F85-90EA-0A4A-8499-6FAD6E87E89B}"/>
                </a:ext>
              </a:extLst>
            </p:cNvPr>
            <p:cNvGrpSpPr/>
            <p:nvPr/>
          </p:nvGrpSpPr>
          <p:grpSpPr>
            <a:xfrm>
              <a:off x="7217704" y="5134808"/>
              <a:ext cx="3486961" cy="474022"/>
              <a:chOff x="7068366" y="5098032"/>
              <a:chExt cx="3486961" cy="474022"/>
            </a:xfrm>
          </p:grpSpPr>
          <p:sp>
            <p:nvSpPr>
              <p:cNvPr id="68" name="TextBox 67">
                <a:extLst>
                  <a:ext uri="{FF2B5EF4-FFF2-40B4-BE49-F238E27FC236}">
                    <a16:creationId xmlns:a16="http://schemas.microsoft.com/office/drawing/2014/main" id="{8605D0EC-5CF8-2841-9BF5-467911FA766F}"/>
                  </a:ext>
                </a:extLst>
              </p:cNvPr>
              <p:cNvSpPr txBox="1"/>
              <p:nvPr/>
            </p:nvSpPr>
            <p:spPr>
              <a:xfrm>
                <a:off x="7068366" y="5098032"/>
                <a:ext cx="897067" cy="449195"/>
              </a:xfrm>
              <a:prstGeom prst="rect">
                <a:avLst/>
              </a:prstGeom>
              <a:noFill/>
            </p:spPr>
            <p:txBody>
              <a:bodyPr wrap="square" tIns="29700" rtlCol="0" anchor="t">
                <a:noAutofit/>
              </a:bodyPr>
              <a:lstStyle/>
              <a:p>
                <a:r>
                  <a:rPr lang="en-US" sz="907" spc="83" dirty="0">
                    <a:ea typeface="Helvetica Neue" panose="02000503000000020004" pitchFamily="2" charset="0"/>
                    <a:cs typeface="Helvetica Neue" panose="02000503000000020004" pitchFamily="2" charset="0"/>
                  </a:rPr>
                  <a:t>35% </a:t>
                </a:r>
                <a:br>
                  <a:rPr lang="en-US" sz="907" spc="83" dirty="0">
                    <a:ea typeface="Helvetica Neue" panose="02000503000000020004" pitchFamily="2" charset="0"/>
                    <a:cs typeface="Helvetica Neue" panose="02000503000000020004" pitchFamily="2" charset="0"/>
                  </a:rPr>
                </a:br>
                <a:r>
                  <a:rPr lang="en-US" sz="907" b="1" spc="83" dirty="0">
                    <a:latin typeface="Montserrat" pitchFamily="2" charset="77"/>
                    <a:ea typeface="Helvetica Neue" panose="02000503000000020004" pitchFamily="2" charset="0"/>
                    <a:cs typeface="Helvetica Neue" panose="02000503000000020004" pitchFamily="2" charset="0"/>
                  </a:rPr>
                  <a:t>MOBILE</a:t>
                </a:r>
              </a:p>
            </p:txBody>
          </p:sp>
          <p:sp>
            <p:nvSpPr>
              <p:cNvPr id="69" name="TextBox 68">
                <a:extLst>
                  <a:ext uri="{FF2B5EF4-FFF2-40B4-BE49-F238E27FC236}">
                    <a16:creationId xmlns:a16="http://schemas.microsoft.com/office/drawing/2014/main" id="{A5F64916-1541-9E47-B15B-9ABCA663B3E0}"/>
                  </a:ext>
                </a:extLst>
              </p:cNvPr>
              <p:cNvSpPr txBox="1"/>
              <p:nvPr/>
            </p:nvSpPr>
            <p:spPr>
              <a:xfrm>
                <a:off x="8707569" y="5115526"/>
                <a:ext cx="1847758" cy="456528"/>
              </a:xfrm>
              <a:prstGeom prst="rect">
                <a:avLst/>
              </a:prstGeom>
              <a:noFill/>
            </p:spPr>
            <p:txBody>
              <a:bodyPr wrap="square" tIns="29700" rtlCol="0" anchor="t">
                <a:noAutofit/>
              </a:bodyPr>
              <a:lstStyle/>
              <a:p>
                <a:r>
                  <a:rPr lang="en-US" sz="907" spc="83" dirty="0">
                    <a:ea typeface="Helvetica Neue" panose="02000503000000020004" pitchFamily="2" charset="0"/>
                    <a:cs typeface="Helvetica Neue" panose="02000503000000020004" pitchFamily="2" charset="0"/>
                  </a:rPr>
                  <a:t>65% </a:t>
                </a:r>
                <a:br>
                  <a:rPr lang="en-US" sz="907" spc="83" dirty="0">
                    <a:ea typeface="Helvetica Neue" panose="02000503000000020004" pitchFamily="2" charset="0"/>
                    <a:cs typeface="Helvetica Neue" panose="02000503000000020004" pitchFamily="2" charset="0"/>
                  </a:rPr>
                </a:br>
                <a:r>
                  <a:rPr lang="en-US" sz="907" b="1" spc="83" dirty="0">
                    <a:latin typeface="Montserrat" pitchFamily="2" charset="77"/>
                    <a:ea typeface="Helvetica Neue" panose="02000503000000020004" pitchFamily="2" charset="0"/>
                    <a:cs typeface="Helvetica Neue" panose="02000503000000020004" pitchFamily="2" charset="0"/>
                  </a:rPr>
                  <a:t>DESKTOP + TABLET</a:t>
                </a:r>
              </a:p>
            </p:txBody>
          </p:sp>
        </p:grpSp>
      </p:grpSp>
      <p:sp>
        <p:nvSpPr>
          <p:cNvPr id="74" name="TextBox 73">
            <a:extLst>
              <a:ext uri="{FF2B5EF4-FFF2-40B4-BE49-F238E27FC236}">
                <a16:creationId xmlns:a16="http://schemas.microsoft.com/office/drawing/2014/main" id="{C812FD76-B132-B745-869A-2502B8C4F646}"/>
              </a:ext>
            </a:extLst>
          </p:cNvPr>
          <p:cNvSpPr txBox="1"/>
          <p:nvPr/>
        </p:nvSpPr>
        <p:spPr>
          <a:xfrm>
            <a:off x="473787" y="5601335"/>
            <a:ext cx="4214828" cy="582547"/>
          </a:xfrm>
          <a:prstGeom prst="rect">
            <a:avLst/>
          </a:prstGeom>
          <a:noFill/>
        </p:spPr>
        <p:txBody>
          <a:bodyPr wrap="square" tIns="29700" rtlCol="0" anchor="t">
            <a:noAutofit/>
          </a:bodyPr>
          <a:lstStyle/>
          <a:p>
            <a:pPr algn="ctr">
              <a:lnSpc>
                <a:spcPct val="120000"/>
              </a:lnSpc>
            </a:pPr>
            <a:r>
              <a:rPr lang="en-US" sz="907" dirty="0">
                <a:ea typeface="Helvetica Neue" panose="02000503000000020004" pitchFamily="2" charset="0"/>
                <a:cs typeface="Helvetica Neue" panose="02000503000000020004" pitchFamily="2" charset="0"/>
              </a:rPr>
              <a:t>I</a:t>
            </a:r>
            <a:r>
              <a:rPr lang="en-US" sz="907" dirty="0"/>
              <a:t>ncludes the circulation of the XXXX Media,</a:t>
            </a:r>
            <a:endParaRPr lang="en-US" sz="907" dirty="0">
              <a:ea typeface="Helvetica Neue" panose="02000503000000020004" pitchFamily="2" charset="0"/>
              <a:cs typeface="Helvetica Neue" panose="02000503000000020004" pitchFamily="2" charset="0"/>
            </a:endParaRPr>
          </a:p>
        </p:txBody>
      </p:sp>
      <p:sp>
        <p:nvSpPr>
          <p:cNvPr id="76" name="TextBox 75">
            <a:extLst>
              <a:ext uri="{FF2B5EF4-FFF2-40B4-BE49-F238E27FC236}">
                <a16:creationId xmlns:a16="http://schemas.microsoft.com/office/drawing/2014/main" id="{E6FDF249-DDC1-6440-81D3-A1CEA576617A}"/>
              </a:ext>
            </a:extLst>
          </p:cNvPr>
          <p:cNvSpPr txBox="1"/>
          <p:nvPr/>
        </p:nvSpPr>
        <p:spPr>
          <a:xfrm>
            <a:off x="426702" y="5199480"/>
            <a:ext cx="4214828" cy="313902"/>
          </a:xfrm>
          <a:prstGeom prst="rect">
            <a:avLst/>
          </a:prstGeom>
          <a:solidFill>
            <a:srgbClr val="90A7C3"/>
          </a:solidFill>
        </p:spPr>
        <p:txBody>
          <a:bodyPr wrap="square" tIns="29700" rtlCol="0" anchor="ctr">
            <a:noAutofit/>
          </a:bodyPr>
          <a:lstStyle/>
          <a:p>
            <a:pPr algn="ctr">
              <a:lnSpc>
                <a:spcPct val="130000"/>
              </a:lnSpc>
            </a:pPr>
            <a:r>
              <a:rPr lang="en-US" sz="1650" spc="165" dirty="0">
                <a:solidFill>
                  <a:schemeClr val="bg1"/>
                </a:solidFill>
                <a:latin typeface="Oswald Light" panose="02000303000000000000" pitchFamily="2" charset="77"/>
              </a:rPr>
              <a:t>SUNDAY</a:t>
            </a:r>
          </a:p>
        </p:txBody>
      </p:sp>
      <p:sp>
        <p:nvSpPr>
          <p:cNvPr id="77" name="TextBox 76">
            <a:extLst>
              <a:ext uri="{FF2B5EF4-FFF2-40B4-BE49-F238E27FC236}">
                <a16:creationId xmlns:a16="http://schemas.microsoft.com/office/drawing/2014/main" id="{EBF56B12-55EA-C540-9EA8-A179BD95B76F}"/>
              </a:ext>
            </a:extLst>
          </p:cNvPr>
          <p:cNvSpPr txBox="1"/>
          <p:nvPr/>
        </p:nvSpPr>
        <p:spPr>
          <a:xfrm>
            <a:off x="5322364" y="3434681"/>
            <a:ext cx="4216620" cy="313902"/>
          </a:xfrm>
          <a:prstGeom prst="rect">
            <a:avLst/>
          </a:prstGeom>
          <a:solidFill>
            <a:srgbClr val="90A7C3"/>
          </a:solidFill>
        </p:spPr>
        <p:txBody>
          <a:bodyPr wrap="square" tIns="29700" rtlCol="0" anchor="ctr">
            <a:noAutofit/>
          </a:bodyPr>
          <a:lstStyle/>
          <a:p>
            <a:pPr algn="ctr">
              <a:lnSpc>
                <a:spcPct val="130000"/>
              </a:lnSpc>
            </a:pPr>
            <a:r>
              <a:rPr lang="en-US" sz="1650" spc="165" dirty="0">
                <a:solidFill>
                  <a:schemeClr val="bg1"/>
                </a:solidFill>
                <a:latin typeface="Oswald Light" panose="02000303000000000000" pitchFamily="2" charset="77"/>
              </a:rPr>
              <a:t>DIGITAL</a:t>
            </a:r>
          </a:p>
        </p:txBody>
      </p:sp>
      <p:grpSp>
        <p:nvGrpSpPr>
          <p:cNvPr id="78" name="Group 77">
            <a:extLst>
              <a:ext uri="{FF2B5EF4-FFF2-40B4-BE49-F238E27FC236}">
                <a16:creationId xmlns:a16="http://schemas.microsoft.com/office/drawing/2014/main" id="{7CCBB1A9-1813-1C42-8E6D-DD3D89AC8880}"/>
              </a:ext>
            </a:extLst>
          </p:cNvPr>
          <p:cNvGrpSpPr/>
          <p:nvPr/>
        </p:nvGrpSpPr>
        <p:grpSpPr>
          <a:xfrm>
            <a:off x="2391485" y="2972261"/>
            <a:ext cx="326832" cy="331209"/>
            <a:chOff x="3036888" y="1211263"/>
            <a:chExt cx="355600" cy="360363"/>
          </a:xfrm>
          <a:solidFill>
            <a:srgbClr val="072139"/>
          </a:solidFill>
        </p:grpSpPr>
        <p:sp>
          <p:nvSpPr>
            <p:cNvPr id="79" name="Freeform 23">
              <a:extLst>
                <a:ext uri="{FF2B5EF4-FFF2-40B4-BE49-F238E27FC236}">
                  <a16:creationId xmlns:a16="http://schemas.microsoft.com/office/drawing/2014/main" id="{6169C03E-B635-4345-910A-2CAE4569446B}"/>
                </a:ext>
              </a:extLst>
            </p:cNvPr>
            <p:cNvSpPr>
              <a:spLocks noEditPoints="1"/>
            </p:cNvSpPr>
            <p:nvPr/>
          </p:nvSpPr>
          <p:spPr bwMode="auto">
            <a:xfrm>
              <a:off x="3036888" y="1211263"/>
              <a:ext cx="355600" cy="360363"/>
            </a:xfrm>
            <a:custGeom>
              <a:avLst/>
              <a:gdLst/>
              <a:ahLst/>
              <a:cxnLst>
                <a:cxn ang="0">
                  <a:pos x="111" y="0"/>
                </a:cxn>
                <a:cxn ang="0">
                  <a:pos x="27" y="0"/>
                </a:cxn>
                <a:cxn ang="0">
                  <a:pos x="15" y="12"/>
                </a:cxn>
                <a:cxn ang="0">
                  <a:pos x="15" y="19"/>
                </a:cxn>
                <a:cxn ang="0">
                  <a:pos x="11" y="19"/>
                </a:cxn>
                <a:cxn ang="0">
                  <a:pos x="0" y="31"/>
                </a:cxn>
                <a:cxn ang="0">
                  <a:pos x="0" y="107"/>
                </a:cxn>
                <a:cxn ang="0">
                  <a:pos x="15" y="123"/>
                </a:cxn>
                <a:cxn ang="0">
                  <a:pos x="107" y="123"/>
                </a:cxn>
                <a:cxn ang="0">
                  <a:pos x="122" y="107"/>
                </a:cxn>
                <a:cxn ang="0">
                  <a:pos x="122" y="12"/>
                </a:cxn>
                <a:cxn ang="0">
                  <a:pos x="111" y="0"/>
                </a:cxn>
                <a:cxn ang="0">
                  <a:pos x="115" y="107"/>
                </a:cxn>
                <a:cxn ang="0">
                  <a:pos x="107" y="115"/>
                </a:cxn>
                <a:cxn ang="0">
                  <a:pos x="15" y="115"/>
                </a:cxn>
                <a:cxn ang="0">
                  <a:pos x="7" y="107"/>
                </a:cxn>
                <a:cxn ang="0">
                  <a:pos x="7" y="31"/>
                </a:cxn>
                <a:cxn ang="0">
                  <a:pos x="11" y="27"/>
                </a:cxn>
                <a:cxn ang="0">
                  <a:pos x="15" y="27"/>
                </a:cxn>
                <a:cxn ang="0">
                  <a:pos x="15" y="104"/>
                </a:cxn>
                <a:cxn ang="0">
                  <a:pos x="19" y="107"/>
                </a:cxn>
                <a:cxn ang="0">
                  <a:pos x="23" y="104"/>
                </a:cxn>
                <a:cxn ang="0">
                  <a:pos x="23" y="12"/>
                </a:cxn>
                <a:cxn ang="0">
                  <a:pos x="27" y="8"/>
                </a:cxn>
                <a:cxn ang="0">
                  <a:pos x="111" y="8"/>
                </a:cxn>
                <a:cxn ang="0">
                  <a:pos x="115" y="12"/>
                </a:cxn>
                <a:cxn ang="0">
                  <a:pos x="115" y="107"/>
                </a:cxn>
                <a:cxn ang="0">
                  <a:pos x="115" y="107"/>
                </a:cxn>
                <a:cxn ang="0">
                  <a:pos x="115" y="107"/>
                </a:cxn>
              </a:cxnLst>
              <a:rect l="0" t="0" r="r" b="b"/>
              <a:pathLst>
                <a:path w="122" h="123">
                  <a:moveTo>
                    <a:pt x="111" y="0"/>
                  </a:moveTo>
                  <a:cubicBezTo>
                    <a:pt x="27" y="0"/>
                    <a:pt x="27" y="0"/>
                    <a:pt x="27" y="0"/>
                  </a:cubicBezTo>
                  <a:cubicBezTo>
                    <a:pt x="20" y="0"/>
                    <a:pt x="15" y="5"/>
                    <a:pt x="15" y="12"/>
                  </a:cubicBezTo>
                  <a:cubicBezTo>
                    <a:pt x="15" y="19"/>
                    <a:pt x="15" y="19"/>
                    <a:pt x="15" y="19"/>
                  </a:cubicBezTo>
                  <a:cubicBezTo>
                    <a:pt x="11" y="19"/>
                    <a:pt x="11" y="19"/>
                    <a:pt x="11" y="19"/>
                  </a:cubicBezTo>
                  <a:cubicBezTo>
                    <a:pt x="5" y="19"/>
                    <a:pt x="0" y="24"/>
                    <a:pt x="0" y="31"/>
                  </a:cubicBezTo>
                  <a:cubicBezTo>
                    <a:pt x="0" y="107"/>
                    <a:pt x="0" y="107"/>
                    <a:pt x="0" y="107"/>
                  </a:cubicBezTo>
                  <a:cubicBezTo>
                    <a:pt x="0" y="116"/>
                    <a:pt x="7" y="123"/>
                    <a:pt x="15" y="123"/>
                  </a:cubicBezTo>
                  <a:cubicBezTo>
                    <a:pt x="107" y="123"/>
                    <a:pt x="107" y="123"/>
                    <a:pt x="107" y="123"/>
                  </a:cubicBezTo>
                  <a:cubicBezTo>
                    <a:pt x="116" y="123"/>
                    <a:pt x="122" y="116"/>
                    <a:pt x="122" y="107"/>
                  </a:cubicBezTo>
                  <a:cubicBezTo>
                    <a:pt x="122" y="12"/>
                    <a:pt x="122" y="12"/>
                    <a:pt x="122" y="12"/>
                  </a:cubicBezTo>
                  <a:cubicBezTo>
                    <a:pt x="122" y="5"/>
                    <a:pt x="117" y="0"/>
                    <a:pt x="111" y="0"/>
                  </a:cubicBezTo>
                  <a:close/>
                  <a:moveTo>
                    <a:pt x="115" y="107"/>
                  </a:moveTo>
                  <a:cubicBezTo>
                    <a:pt x="115" y="112"/>
                    <a:pt x="111" y="115"/>
                    <a:pt x="107" y="115"/>
                  </a:cubicBezTo>
                  <a:cubicBezTo>
                    <a:pt x="15" y="115"/>
                    <a:pt x="15" y="115"/>
                    <a:pt x="15" y="115"/>
                  </a:cubicBezTo>
                  <a:cubicBezTo>
                    <a:pt x="11" y="115"/>
                    <a:pt x="7" y="112"/>
                    <a:pt x="7" y="107"/>
                  </a:cubicBezTo>
                  <a:cubicBezTo>
                    <a:pt x="7" y="31"/>
                    <a:pt x="7" y="31"/>
                    <a:pt x="7" y="31"/>
                  </a:cubicBezTo>
                  <a:cubicBezTo>
                    <a:pt x="7" y="29"/>
                    <a:pt x="9" y="27"/>
                    <a:pt x="11" y="27"/>
                  </a:cubicBezTo>
                  <a:cubicBezTo>
                    <a:pt x="15" y="27"/>
                    <a:pt x="15" y="27"/>
                    <a:pt x="15" y="27"/>
                  </a:cubicBezTo>
                  <a:cubicBezTo>
                    <a:pt x="15" y="104"/>
                    <a:pt x="15" y="104"/>
                    <a:pt x="15" y="104"/>
                  </a:cubicBezTo>
                  <a:cubicBezTo>
                    <a:pt x="15" y="106"/>
                    <a:pt x="17" y="107"/>
                    <a:pt x="19" y="107"/>
                  </a:cubicBezTo>
                  <a:cubicBezTo>
                    <a:pt x="21" y="107"/>
                    <a:pt x="23" y="106"/>
                    <a:pt x="23" y="104"/>
                  </a:cubicBezTo>
                  <a:cubicBezTo>
                    <a:pt x="23" y="12"/>
                    <a:pt x="23" y="12"/>
                    <a:pt x="23" y="12"/>
                  </a:cubicBezTo>
                  <a:cubicBezTo>
                    <a:pt x="23" y="9"/>
                    <a:pt x="24" y="8"/>
                    <a:pt x="27" y="8"/>
                  </a:cubicBezTo>
                  <a:cubicBezTo>
                    <a:pt x="111" y="8"/>
                    <a:pt x="111" y="8"/>
                    <a:pt x="111" y="8"/>
                  </a:cubicBezTo>
                  <a:cubicBezTo>
                    <a:pt x="113" y="8"/>
                    <a:pt x="115" y="9"/>
                    <a:pt x="115" y="12"/>
                  </a:cubicBezTo>
                  <a:lnTo>
                    <a:pt x="115" y="107"/>
                  </a:lnTo>
                  <a:close/>
                  <a:moveTo>
                    <a:pt x="115" y="107"/>
                  </a:moveTo>
                  <a:cubicBezTo>
                    <a:pt x="115" y="107"/>
                    <a:pt x="115" y="107"/>
                    <a:pt x="115" y="107"/>
                  </a:cubicBezTo>
                </a:path>
              </a:pathLst>
            </a:custGeom>
            <a:grpFill/>
            <a:ln w="9525">
              <a:noFill/>
              <a:round/>
              <a:headEnd/>
              <a:tailEnd/>
            </a:ln>
          </p:spPr>
          <p:txBody>
            <a:bodyPr/>
            <a:lstStyle/>
            <a:p>
              <a:pPr>
                <a:defRPr/>
              </a:pPr>
              <a:endParaRPr lang="en-US" sz="1485"/>
            </a:p>
          </p:txBody>
        </p:sp>
        <p:sp>
          <p:nvSpPr>
            <p:cNvPr id="80" name="Freeform 24">
              <a:extLst>
                <a:ext uri="{FF2B5EF4-FFF2-40B4-BE49-F238E27FC236}">
                  <a16:creationId xmlns:a16="http://schemas.microsoft.com/office/drawing/2014/main" id="{00D0750C-8AC6-6E42-B2FE-974D3E009A5D}"/>
                </a:ext>
              </a:extLst>
            </p:cNvPr>
            <p:cNvSpPr>
              <a:spLocks noEditPoints="1"/>
            </p:cNvSpPr>
            <p:nvPr/>
          </p:nvSpPr>
          <p:spPr bwMode="auto">
            <a:xfrm>
              <a:off x="3249613" y="1346201"/>
              <a:ext cx="100013" cy="11113"/>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a:lstStyle/>
            <a:p>
              <a:pPr>
                <a:defRPr/>
              </a:pPr>
              <a:endParaRPr lang="en-US" sz="1485"/>
            </a:p>
          </p:txBody>
        </p:sp>
        <p:sp>
          <p:nvSpPr>
            <p:cNvPr id="81" name="Freeform 25">
              <a:extLst>
                <a:ext uri="{FF2B5EF4-FFF2-40B4-BE49-F238E27FC236}">
                  <a16:creationId xmlns:a16="http://schemas.microsoft.com/office/drawing/2014/main" id="{07CE6D85-5EE0-4945-90F0-D9702E44AB8B}"/>
                </a:ext>
              </a:extLst>
            </p:cNvPr>
            <p:cNvSpPr>
              <a:spLocks noEditPoints="1"/>
            </p:cNvSpPr>
            <p:nvPr/>
          </p:nvSpPr>
          <p:spPr bwMode="auto">
            <a:xfrm>
              <a:off x="3249613" y="1314451"/>
              <a:ext cx="100013" cy="7938"/>
            </a:xfrm>
            <a:custGeom>
              <a:avLst/>
              <a:gdLst/>
              <a:ahLst/>
              <a:cxnLst>
                <a:cxn ang="0">
                  <a:pos x="1" y="3"/>
                </a:cxn>
                <a:cxn ang="0">
                  <a:pos x="32" y="3"/>
                </a:cxn>
                <a:cxn ang="0">
                  <a:pos x="34" y="2"/>
                </a:cxn>
                <a:cxn ang="0">
                  <a:pos x="32" y="0"/>
                </a:cxn>
                <a:cxn ang="0">
                  <a:pos x="1" y="0"/>
                </a:cxn>
                <a:cxn ang="0">
                  <a:pos x="0" y="2"/>
                </a:cxn>
                <a:cxn ang="0">
                  <a:pos x="1" y="3"/>
                </a:cxn>
                <a:cxn ang="0">
                  <a:pos x="1" y="3"/>
                </a:cxn>
                <a:cxn ang="0">
                  <a:pos x="1" y="3"/>
                </a:cxn>
              </a:cxnLst>
              <a:rect l="0" t="0" r="r" b="b"/>
              <a:pathLst>
                <a:path w="34" h="3">
                  <a:moveTo>
                    <a:pt x="1" y="3"/>
                  </a:moveTo>
                  <a:cubicBezTo>
                    <a:pt x="32" y="3"/>
                    <a:pt x="32" y="3"/>
                    <a:pt x="32" y="3"/>
                  </a:cubicBezTo>
                  <a:cubicBezTo>
                    <a:pt x="33" y="3"/>
                    <a:pt x="34" y="3"/>
                    <a:pt x="34" y="2"/>
                  </a:cubicBezTo>
                  <a:cubicBezTo>
                    <a:pt x="34" y="1"/>
                    <a:pt x="33" y="0"/>
                    <a:pt x="32" y="0"/>
                  </a:cubicBezTo>
                  <a:cubicBezTo>
                    <a:pt x="1" y="0"/>
                    <a:pt x="1" y="0"/>
                    <a:pt x="1" y="0"/>
                  </a:cubicBezTo>
                  <a:cubicBezTo>
                    <a:pt x="0" y="0"/>
                    <a:pt x="0" y="1"/>
                    <a:pt x="0" y="2"/>
                  </a:cubicBezTo>
                  <a:cubicBezTo>
                    <a:pt x="0" y="3"/>
                    <a:pt x="0" y="3"/>
                    <a:pt x="1" y="3"/>
                  </a:cubicBezTo>
                  <a:close/>
                  <a:moveTo>
                    <a:pt x="1" y="3"/>
                  </a:moveTo>
                  <a:cubicBezTo>
                    <a:pt x="1" y="3"/>
                    <a:pt x="1" y="3"/>
                    <a:pt x="1" y="3"/>
                  </a:cubicBezTo>
                </a:path>
              </a:pathLst>
            </a:custGeom>
            <a:grpFill/>
            <a:ln w="9525">
              <a:noFill/>
              <a:round/>
              <a:headEnd/>
              <a:tailEnd/>
            </a:ln>
          </p:spPr>
          <p:txBody>
            <a:bodyPr/>
            <a:lstStyle/>
            <a:p>
              <a:pPr>
                <a:defRPr/>
              </a:pPr>
              <a:endParaRPr lang="en-US" sz="1485"/>
            </a:p>
          </p:txBody>
        </p:sp>
        <p:sp>
          <p:nvSpPr>
            <p:cNvPr id="82" name="Freeform 26">
              <a:extLst>
                <a:ext uri="{FF2B5EF4-FFF2-40B4-BE49-F238E27FC236}">
                  <a16:creationId xmlns:a16="http://schemas.microsoft.com/office/drawing/2014/main" id="{387E4265-CB44-5541-B383-E2DE50BC8B38}"/>
                </a:ext>
              </a:extLst>
            </p:cNvPr>
            <p:cNvSpPr>
              <a:spLocks noEditPoints="1"/>
            </p:cNvSpPr>
            <p:nvPr/>
          </p:nvSpPr>
          <p:spPr bwMode="auto">
            <a:xfrm>
              <a:off x="3249613" y="1277938"/>
              <a:ext cx="100013" cy="12700"/>
            </a:xfrm>
            <a:custGeom>
              <a:avLst/>
              <a:gdLst/>
              <a:ahLst/>
              <a:cxnLst>
                <a:cxn ang="0">
                  <a:pos x="1" y="4"/>
                </a:cxn>
                <a:cxn ang="0">
                  <a:pos x="32" y="4"/>
                </a:cxn>
                <a:cxn ang="0">
                  <a:pos x="34" y="2"/>
                </a:cxn>
                <a:cxn ang="0">
                  <a:pos x="32" y="0"/>
                </a:cxn>
                <a:cxn ang="0">
                  <a:pos x="1" y="0"/>
                </a:cxn>
                <a:cxn ang="0">
                  <a:pos x="0" y="2"/>
                </a:cxn>
                <a:cxn ang="0">
                  <a:pos x="1" y="4"/>
                </a:cxn>
                <a:cxn ang="0">
                  <a:pos x="1" y="4"/>
                </a:cxn>
                <a:cxn ang="0">
                  <a:pos x="1" y="4"/>
                </a:cxn>
              </a:cxnLst>
              <a:rect l="0" t="0" r="r" b="b"/>
              <a:pathLst>
                <a:path w="34" h="4">
                  <a:moveTo>
                    <a:pt x="1" y="4"/>
                  </a:moveTo>
                  <a:cubicBezTo>
                    <a:pt x="32" y="4"/>
                    <a:pt x="32" y="4"/>
                    <a:pt x="32" y="4"/>
                  </a:cubicBezTo>
                  <a:cubicBezTo>
                    <a:pt x="33" y="4"/>
                    <a:pt x="34" y="3"/>
                    <a:pt x="34" y="2"/>
                  </a:cubicBezTo>
                  <a:cubicBezTo>
                    <a:pt x="34" y="1"/>
                    <a:pt x="33" y="0"/>
                    <a:pt x="32" y="0"/>
                  </a:cubicBezTo>
                  <a:cubicBezTo>
                    <a:pt x="1" y="0"/>
                    <a:pt x="1" y="0"/>
                    <a:pt x="1" y="0"/>
                  </a:cubicBezTo>
                  <a:cubicBezTo>
                    <a:pt x="0" y="0"/>
                    <a:pt x="0" y="1"/>
                    <a:pt x="0" y="2"/>
                  </a:cubicBezTo>
                  <a:cubicBezTo>
                    <a:pt x="0" y="3"/>
                    <a:pt x="0" y="4"/>
                    <a:pt x="1" y="4"/>
                  </a:cubicBezTo>
                  <a:close/>
                  <a:moveTo>
                    <a:pt x="1" y="4"/>
                  </a:moveTo>
                  <a:cubicBezTo>
                    <a:pt x="1" y="4"/>
                    <a:pt x="1" y="4"/>
                    <a:pt x="1" y="4"/>
                  </a:cubicBezTo>
                </a:path>
              </a:pathLst>
            </a:custGeom>
            <a:grpFill/>
            <a:ln w="9525">
              <a:noFill/>
              <a:round/>
              <a:headEnd/>
              <a:tailEnd/>
            </a:ln>
          </p:spPr>
          <p:txBody>
            <a:bodyPr/>
            <a:lstStyle/>
            <a:p>
              <a:pPr>
                <a:defRPr/>
              </a:pPr>
              <a:endParaRPr lang="en-US" sz="1485"/>
            </a:p>
          </p:txBody>
        </p:sp>
        <p:sp>
          <p:nvSpPr>
            <p:cNvPr id="83" name="Freeform 27">
              <a:extLst>
                <a:ext uri="{FF2B5EF4-FFF2-40B4-BE49-F238E27FC236}">
                  <a16:creationId xmlns:a16="http://schemas.microsoft.com/office/drawing/2014/main" id="{9F6F3BCA-6673-3444-9B13-99785317E8B6}"/>
                </a:ext>
              </a:extLst>
            </p:cNvPr>
            <p:cNvSpPr>
              <a:spLocks noEditPoints="1"/>
            </p:cNvSpPr>
            <p:nvPr/>
          </p:nvSpPr>
          <p:spPr bwMode="auto">
            <a:xfrm>
              <a:off x="3124200" y="1516063"/>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headEnd/>
              <a:tailEnd/>
            </a:ln>
          </p:spPr>
          <p:txBody>
            <a:bodyPr/>
            <a:lstStyle/>
            <a:p>
              <a:pPr>
                <a:defRPr/>
              </a:pPr>
              <a:endParaRPr lang="en-US" sz="1485"/>
            </a:p>
          </p:txBody>
        </p:sp>
        <p:sp>
          <p:nvSpPr>
            <p:cNvPr id="84" name="Freeform 28">
              <a:extLst>
                <a:ext uri="{FF2B5EF4-FFF2-40B4-BE49-F238E27FC236}">
                  <a16:creationId xmlns:a16="http://schemas.microsoft.com/office/drawing/2014/main" id="{7607D9A9-9186-D04B-8579-604A3C42EA59}"/>
                </a:ext>
              </a:extLst>
            </p:cNvPr>
            <p:cNvSpPr>
              <a:spLocks noEditPoints="1"/>
            </p:cNvSpPr>
            <p:nvPr/>
          </p:nvSpPr>
          <p:spPr bwMode="auto">
            <a:xfrm>
              <a:off x="3124200" y="148113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headEnd/>
              <a:tailEnd/>
            </a:ln>
          </p:spPr>
          <p:txBody>
            <a:bodyPr/>
            <a:lstStyle/>
            <a:p>
              <a:pPr>
                <a:defRPr/>
              </a:pPr>
              <a:endParaRPr lang="en-US" sz="1485"/>
            </a:p>
          </p:txBody>
        </p:sp>
        <p:sp>
          <p:nvSpPr>
            <p:cNvPr id="85" name="Freeform 29">
              <a:extLst>
                <a:ext uri="{FF2B5EF4-FFF2-40B4-BE49-F238E27FC236}">
                  <a16:creationId xmlns:a16="http://schemas.microsoft.com/office/drawing/2014/main" id="{7A73365C-0508-D241-80FF-0F8B03ED8E7F}"/>
                </a:ext>
              </a:extLst>
            </p:cNvPr>
            <p:cNvSpPr>
              <a:spLocks noEditPoints="1"/>
            </p:cNvSpPr>
            <p:nvPr/>
          </p:nvSpPr>
          <p:spPr bwMode="auto">
            <a:xfrm>
              <a:off x="3124200" y="1449388"/>
              <a:ext cx="101600" cy="11113"/>
            </a:xfrm>
            <a:custGeom>
              <a:avLst/>
              <a:gdLst/>
              <a:ahLst/>
              <a:cxnLst>
                <a:cxn ang="0">
                  <a:pos x="33" y="0"/>
                </a:cxn>
                <a:cxn ang="0">
                  <a:pos x="2" y="0"/>
                </a:cxn>
                <a:cxn ang="0">
                  <a:pos x="0" y="2"/>
                </a:cxn>
                <a:cxn ang="0">
                  <a:pos x="2" y="4"/>
                </a:cxn>
                <a:cxn ang="0">
                  <a:pos x="33" y="4"/>
                </a:cxn>
                <a:cxn ang="0">
                  <a:pos x="35" y="2"/>
                </a:cxn>
                <a:cxn ang="0">
                  <a:pos x="33" y="0"/>
                </a:cxn>
                <a:cxn ang="0">
                  <a:pos x="33" y="0"/>
                </a:cxn>
                <a:cxn ang="0">
                  <a:pos x="33" y="0"/>
                </a:cxn>
              </a:cxnLst>
              <a:rect l="0" t="0" r="r" b="b"/>
              <a:pathLst>
                <a:path w="35" h="4">
                  <a:moveTo>
                    <a:pt x="33" y="0"/>
                  </a:moveTo>
                  <a:cubicBezTo>
                    <a:pt x="2" y="0"/>
                    <a:pt x="2" y="0"/>
                    <a:pt x="2" y="0"/>
                  </a:cubicBezTo>
                  <a:cubicBezTo>
                    <a:pt x="1" y="0"/>
                    <a:pt x="0" y="1"/>
                    <a:pt x="0" y="2"/>
                  </a:cubicBezTo>
                  <a:cubicBezTo>
                    <a:pt x="0" y="3"/>
                    <a:pt x="1" y="4"/>
                    <a:pt x="2" y="4"/>
                  </a:cubicBezTo>
                  <a:cubicBezTo>
                    <a:pt x="33" y="4"/>
                    <a:pt x="33" y="4"/>
                    <a:pt x="33" y="4"/>
                  </a:cubicBezTo>
                  <a:cubicBezTo>
                    <a:pt x="34" y="4"/>
                    <a:pt x="35" y="3"/>
                    <a:pt x="35" y="2"/>
                  </a:cubicBezTo>
                  <a:cubicBezTo>
                    <a:pt x="35" y="1"/>
                    <a:pt x="34" y="0"/>
                    <a:pt x="33" y="0"/>
                  </a:cubicBezTo>
                  <a:close/>
                  <a:moveTo>
                    <a:pt x="33" y="0"/>
                  </a:moveTo>
                  <a:cubicBezTo>
                    <a:pt x="33" y="0"/>
                    <a:pt x="33" y="0"/>
                    <a:pt x="33" y="0"/>
                  </a:cubicBezTo>
                </a:path>
              </a:pathLst>
            </a:custGeom>
            <a:grpFill/>
            <a:ln w="9525">
              <a:noFill/>
              <a:round/>
              <a:headEnd/>
              <a:tailEnd/>
            </a:ln>
          </p:spPr>
          <p:txBody>
            <a:bodyPr/>
            <a:lstStyle/>
            <a:p>
              <a:pPr>
                <a:defRPr/>
              </a:pPr>
              <a:endParaRPr lang="en-US" sz="1485"/>
            </a:p>
          </p:txBody>
        </p:sp>
        <p:sp>
          <p:nvSpPr>
            <p:cNvPr id="86" name="Freeform 30">
              <a:extLst>
                <a:ext uri="{FF2B5EF4-FFF2-40B4-BE49-F238E27FC236}">
                  <a16:creationId xmlns:a16="http://schemas.microsoft.com/office/drawing/2014/main" id="{04A2208C-D246-CD46-BC93-BA6F154C4ADD}"/>
                </a:ext>
              </a:extLst>
            </p:cNvPr>
            <p:cNvSpPr>
              <a:spLocks noEditPoints="1"/>
            </p:cNvSpPr>
            <p:nvPr/>
          </p:nvSpPr>
          <p:spPr bwMode="auto">
            <a:xfrm>
              <a:off x="3249613" y="1516063"/>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headEnd/>
              <a:tailEnd/>
            </a:ln>
          </p:spPr>
          <p:txBody>
            <a:bodyPr/>
            <a:lstStyle/>
            <a:p>
              <a:pPr>
                <a:defRPr/>
              </a:pPr>
              <a:endParaRPr lang="en-US" sz="1485"/>
            </a:p>
          </p:txBody>
        </p:sp>
        <p:sp>
          <p:nvSpPr>
            <p:cNvPr id="87" name="Freeform 31">
              <a:extLst>
                <a:ext uri="{FF2B5EF4-FFF2-40B4-BE49-F238E27FC236}">
                  <a16:creationId xmlns:a16="http://schemas.microsoft.com/office/drawing/2014/main" id="{3E37B427-6B79-5D48-83C9-A4FE515CA2B4}"/>
                </a:ext>
              </a:extLst>
            </p:cNvPr>
            <p:cNvSpPr>
              <a:spLocks noEditPoints="1"/>
            </p:cNvSpPr>
            <p:nvPr/>
          </p:nvSpPr>
          <p:spPr bwMode="auto">
            <a:xfrm>
              <a:off x="3249613" y="148113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headEnd/>
              <a:tailEnd/>
            </a:ln>
          </p:spPr>
          <p:txBody>
            <a:bodyPr/>
            <a:lstStyle/>
            <a:p>
              <a:pPr>
                <a:defRPr/>
              </a:pPr>
              <a:endParaRPr lang="en-US" sz="1485"/>
            </a:p>
          </p:txBody>
        </p:sp>
        <p:sp>
          <p:nvSpPr>
            <p:cNvPr id="88" name="Freeform 32">
              <a:extLst>
                <a:ext uri="{FF2B5EF4-FFF2-40B4-BE49-F238E27FC236}">
                  <a16:creationId xmlns:a16="http://schemas.microsoft.com/office/drawing/2014/main" id="{F35D3D18-A560-234B-9117-D1903A169152}"/>
                </a:ext>
              </a:extLst>
            </p:cNvPr>
            <p:cNvSpPr>
              <a:spLocks noEditPoints="1"/>
            </p:cNvSpPr>
            <p:nvPr/>
          </p:nvSpPr>
          <p:spPr bwMode="auto">
            <a:xfrm>
              <a:off x="3249613" y="1449388"/>
              <a:ext cx="100013" cy="11113"/>
            </a:xfrm>
            <a:custGeom>
              <a:avLst/>
              <a:gdLst/>
              <a:ahLst/>
              <a:cxnLst>
                <a:cxn ang="0">
                  <a:pos x="32" y="0"/>
                </a:cxn>
                <a:cxn ang="0">
                  <a:pos x="1" y="0"/>
                </a:cxn>
                <a:cxn ang="0">
                  <a:pos x="0" y="2"/>
                </a:cxn>
                <a:cxn ang="0">
                  <a:pos x="1" y="4"/>
                </a:cxn>
                <a:cxn ang="0">
                  <a:pos x="32" y="4"/>
                </a:cxn>
                <a:cxn ang="0">
                  <a:pos x="34" y="2"/>
                </a:cxn>
                <a:cxn ang="0">
                  <a:pos x="32" y="0"/>
                </a:cxn>
                <a:cxn ang="0">
                  <a:pos x="32" y="0"/>
                </a:cxn>
                <a:cxn ang="0">
                  <a:pos x="32" y="0"/>
                </a:cxn>
              </a:cxnLst>
              <a:rect l="0" t="0" r="r" b="b"/>
              <a:pathLst>
                <a:path w="34" h="4">
                  <a:moveTo>
                    <a:pt x="32" y="0"/>
                  </a:moveTo>
                  <a:cubicBezTo>
                    <a:pt x="1" y="0"/>
                    <a:pt x="1" y="0"/>
                    <a:pt x="1" y="0"/>
                  </a:cubicBezTo>
                  <a:cubicBezTo>
                    <a:pt x="0" y="0"/>
                    <a:pt x="0" y="1"/>
                    <a:pt x="0" y="2"/>
                  </a:cubicBezTo>
                  <a:cubicBezTo>
                    <a:pt x="0" y="3"/>
                    <a:pt x="0" y="4"/>
                    <a:pt x="1" y="4"/>
                  </a:cubicBezTo>
                  <a:cubicBezTo>
                    <a:pt x="32" y="4"/>
                    <a:pt x="32" y="4"/>
                    <a:pt x="32" y="4"/>
                  </a:cubicBezTo>
                  <a:cubicBezTo>
                    <a:pt x="33" y="4"/>
                    <a:pt x="34" y="3"/>
                    <a:pt x="34" y="2"/>
                  </a:cubicBezTo>
                  <a:cubicBezTo>
                    <a:pt x="34" y="1"/>
                    <a:pt x="33" y="0"/>
                    <a:pt x="32" y="0"/>
                  </a:cubicBezTo>
                  <a:close/>
                  <a:moveTo>
                    <a:pt x="32" y="0"/>
                  </a:moveTo>
                  <a:cubicBezTo>
                    <a:pt x="32" y="0"/>
                    <a:pt x="32" y="0"/>
                    <a:pt x="32" y="0"/>
                  </a:cubicBezTo>
                </a:path>
              </a:pathLst>
            </a:custGeom>
            <a:grpFill/>
            <a:ln w="9525">
              <a:noFill/>
              <a:round/>
              <a:headEnd/>
              <a:tailEnd/>
            </a:ln>
          </p:spPr>
          <p:txBody>
            <a:bodyPr/>
            <a:lstStyle/>
            <a:p>
              <a:pPr>
                <a:defRPr/>
              </a:pPr>
              <a:endParaRPr lang="en-US" sz="1485"/>
            </a:p>
          </p:txBody>
        </p:sp>
        <p:sp>
          <p:nvSpPr>
            <p:cNvPr id="89" name="Freeform 33">
              <a:extLst>
                <a:ext uri="{FF2B5EF4-FFF2-40B4-BE49-F238E27FC236}">
                  <a16:creationId xmlns:a16="http://schemas.microsoft.com/office/drawing/2014/main" id="{5AFA1704-33E9-D542-9919-3B8D57D2C81E}"/>
                </a:ext>
              </a:extLst>
            </p:cNvPr>
            <p:cNvSpPr>
              <a:spLocks noEditPoints="1"/>
            </p:cNvSpPr>
            <p:nvPr/>
          </p:nvSpPr>
          <p:spPr bwMode="auto">
            <a:xfrm>
              <a:off x="3124200" y="138112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noFill/>
              <a:round/>
              <a:headEnd/>
              <a:tailEnd/>
            </a:ln>
          </p:spPr>
          <p:txBody>
            <a:bodyPr/>
            <a:lstStyle/>
            <a:p>
              <a:pPr>
                <a:defRPr/>
              </a:pPr>
              <a:endParaRPr lang="en-US" sz="1485"/>
            </a:p>
          </p:txBody>
        </p:sp>
        <p:sp>
          <p:nvSpPr>
            <p:cNvPr id="90" name="Freeform 34">
              <a:extLst>
                <a:ext uri="{FF2B5EF4-FFF2-40B4-BE49-F238E27FC236}">
                  <a16:creationId xmlns:a16="http://schemas.microsoft.com/office/drawing/2014/main" id="{D9393476-A0E8-9847-8B69-F09BAADF34CB}"/>
                </a:ext>
              </a:extLst>
            </p:cNvPr>
            <p:cNvSpPr>
              <a:spLocks noEditPoints="1"/>
            </p:cNvSpPr>
            <p:nvPr/>
          </p:nvSpPr>
          <p:spPr bwMode="auto">
            <a:xfrm>
              <a:off x="3124200" y="1412876"/>
              <a:ext cx="225425" cy="12700"/>
            </a:xfrm>
            <a:custGeom>
              <a:avLst/>
              <a:gdLst/>
              <a:ahLst/>
              <a:cxnLst>
                <a:cxn ang="0">
                  <a:pos x="75" y="0"/>
                </a:cxn>
                <a:cxn ang="0">
                  <a:pos x="2" y="0"/>
                </a:cxn>
                <a:cxn ang="0">
                  <a:pos x="0" y="2"/>
                </a:cxn>
                <a:cxn ang="0">
                  <a:pos x="2" y="4"/>
                </a:cxn>
                <a:cxn ang="0">
                  <a:pos x="75" y="4"/>
                </a:cxn>
                <a:cxn ang="0">
                  <a:pos x="77" y="2"/>
                </a:cxn>
                <a:cxn ang="0">
                  <a:pos x="75" y="0"/>
                </a:cxn>
                <a:cxn ang="0">
                  <a:pos x="75" y="0"/>
                </a:cxn>
                <a:cxn ang="0">
                  <a:pos x="75" y="0"/>
                </a:cxn>
              </a:cxnLst>
              <a:rect l="0" t="0" r="r" b="b"/>
              <a:pathLst>
                <a:path w="77" h="4">
                  <a:moveTo>
                    <a:pt x="75" y="0"/>
                  </a:moveTo>
                  <a:cubicBezTo>
                    <a:pt x="2" y="0"/>
                    <a:pt x="2" y="0"/>
                    <a:pt x="2" y="0"/>
                  </a:cubicBezTo>
                  <a:cubicBezTo>
                    <a:pt x="1" y="0"/>
                    <a:pt x="0" y="1"/>
                    <a:pt x="0" y="2"/>
                  </a:cubicBezTo>
                  <a:cubicBezTo>
                    <a:pt x="0" y="3"/>
                    <a:pt x="1" y="4"/>
                    <a:pt x="2" y="4"/>
                  </a:cubicBezTo>
                  <a:cubicBezTo>
                    <a:pt x="75" y="4"/>
                    <a:pt x="75" y="4"/>
                    <a:pt x="75" y="4"/>
                  </a:cubicBezTo>
                  <a:cubicBezTo>
                    <a:pt x="76" y="4"/>
                    <a:pt x="77" y="3"/>
                    <a:pt x="77" y="2"/>
                  </a:cubicBezTo>
                  <a:cubicBezTo>
                    <a:pt x="77" y="1"/>
                    <a:pt x="76" y="0"/>
                    <a:pt x="75" y="0"/>
                  </a:cubicBezTo>
                  <a:close/>
                  <a:moveTo>
                    <a:pt x="75" y="0"/>
                  </a:moveTo>
                  <a:cubicBezTo>
                    <a:pt x="75" y="0"/>
                    <a:pt x="75" y="0"/>
                    <a:pt x="75" y="0"/>
                  </a:cubicBezTo>
                </a:path>
              </a:pathLst>
            </a:custGeom>
            <a:grpFill/>
            <a:ln w="9525">
              <a:noFill/>
              <a:round/>
              <a:headEnd/>
              <a:tailEnd/>
            </a:ln>
          </p:spPr>
          <p:txBody>
            <a:bodyPr/>
            <a:lstStyle/>
            <a:p>
              <a:pPr>
                <a:defRPr/>
              </a:pPr>
              <a:endParaRPr lang="en-US" sz="1485"/>
            </a:p>
          </p:txBody>
        </p:sp>
        <p:sp>
          <p:nvSpPr>
            <p:cNvPr id="91" name="Freeform 35">
              <a:extLst>
                <a:ext uri="{FF2B5EF4-FFF2-40B4-BE49-F238E27FC236}">
                  <a16:creationId xmlns:a16="http://schemas.microsoft.com/office/drawing/2014/main" id="{F4B7F40A-539A-AE42-9800-389F1078A97D}"/>
                </a:ext>
              </a:extLst>
            </p:cNvPr>
            <p:cNvSpPr>
              <a:spLocks noEditPoints="1"/>
            </p:cNvSpPr>
            <p:nvPr/>
          </p:nvSpPr>
          <p:spPr bwMode="auto">
            <a:xfrm>
              <a:off x="3124200" y="1255713"/>
              <a:ext cx="101600" cy="101600"/>
            </a:xfrm>
            <a:custGeom>
              <a:avLst/>
              <a:gdLst/>
              <a:ahLst/>
              <a:cxnLst>
                <a:cxn ang="0">
                  <a:pos x="4" y="35"/>
                </a:cxn>
                <a:cxn ang="0">
                  <a:pos x="31" y="35"/>
                </a:cxn>
                <a:cxn ang="0">
                  <a:pos x="35" y="31"/>
                </a:cxn>
                <a:cxn ang="0">
                  <a:pos x="35" y="4"/>
                </a:cxn>
                <a:cxn ang="0">
                  <a:pos x="31" y="0"/>
                </a:cxn>
                <a:cxn ang="0">
                  <a:pos x="4" y="0"/>
                </a:cxn>
                <a:cxn ang="0">
                  <a:pos x="0" y="4"/>
                </a:cxn>
                <a:cxn ang="0">
                  <a:pos x="0" y="31"/>
                </a:cxn>
                <a:cxn ang="0">
                  <a:pos x="4" y="35"/>
                </a:cxn>
                <a:cxn ang="0">
                  <a:pos x="8" y="8"/>
                </a:cxn>
                <a:cxn ang="0">
                  <a:pos x="27" y="8"/>
                </a:cxn>
                <a:cxn ang="0">
                  <a:pos x="27" y="27"/>
                </a:cxn>
                <a:cxn ang="0">
                  <a:pos x="8" y="27"/>
                </a:cxn>
                <a:cxn ang="0">
                  <a:pos x="8" y="8"/>
                </a:cxn>
                <a:cxn ang="0">
                  <a:pos x="8" y="8"/>
                </a:cxn>
                <a:cxn ang="0">
                  <a:pos x="8" y="8"/>
                </a:cxn>
              </a:cxnLst>
              <a:rect l="0" t="0" r="r" b="b"/>
              <a:pathLst>
                <a:path w="35" h="35">
                  <a:moveTo>
                    <a:pt x="4" y="35"/>
                  </a:moveTo>
                  <a:cubicBezTo>
                    <a:pt x="31" y="35"/>
                    <a:pt x="31" y="35"/>
                    <a:pt x="31" y="35"/>
                  </a:cubicBezTo>
                  <a:cubicBezTo>
                    <a:pt x="33" y="35"/>
                    <a:pt x="35" y="33"/>
                    <a:pt x="35" y="31"/>
                  </a:cubicBezTo>
                  <a:cubicBezTo>
                    <a:pt x="35" y="4"/>
                    <a:pt x="35" y="4"/>
                    <a:pt x="35" y="4"/>
                  </a:cubicBezTo>
                  <a:cubicBezTo>
                    <a:pt x="35" y="2"/>
                    <a:pt x="33" y="0"/>
                    <a:pt x="31" y="0"/>
                  </a:cubicBezTo>
                  <a:cubicBezTo>
                    <a:pt x="4" y="0"/>
                    <a:pt x="4" y="0"/>
                    <a:pt x="4" y="0"/>
                  </a:cubicBezTo>
                  <a:cubicBezTo>
                    <a:pt x="2" y="0"/>
                    <a:pt x="0" y="2"/>
                    <a:pt x="0" y="4"/>
                  </a:cubicBezTo>
                  <a:cubicBezTo>
                    <a:pt x="0" y="31"/>
                    <a:pt x="0" y="31"/>
                    <a:pt x="0" y="31"/>
                  </a:cubicBezTo>
                  <a:cubicBezTo>
                    <a:pt x="0" y="33"/>
                    <a:pt x="2" y="35"/>
                    <a:pt x="4" y="35"/>
                  </a:cubicBezTo>
                  <a:close/>
                  <a:moveTo>
                    <a:pt x="8" y="8"/>
                  </a:moveTo>
                  <a:cubicBezTo>
                    <a:pt x="27" y="8"/>
                    <a:pt x="27" y="8"/>
                    <a:pt x="27" y="8"/>
                  </a:cubicBezTo>
                  <a:cubicBezTo>
                    <a:pt x="27" y="27"/>
                    <a:pt x="27" y="27"/>
                    <a:pt x="27" y="27"/>
                  </a:cubicBezTo>
                  <a:cubicBezTo>
                    <a:pt x="8" y="27"/>
                    <a:pt x="8" y="27"/>
                    <a:pt x="8" y="27"/>
                  </a:cubicBezTo>
                  <a:lnTo>
                    <a:pt x="8" y="8"/>
                  </a:lnTo>
                  <a:close/>
                  <a:moveTo>
                    <a:pt x="8" y="8"/>
                  </a:moveTo>
                  <a:cubicBezTo>
                    <a:pt x="8" y="8"/>
                    <a:pt x="8" y="8"/>
                    <a:pt x="8" y="8"/>
                  </a:cubicBezTo>
                </a:path>
              </a:pathLst>
            </a:custGeom>
            <a:grpFill/>
            <a:ln w="9525">
              <a:noFill/>
              <a:round/>
              <a:headEnd/>
              <a:tailEnd/>
            </a:ln>
          </p:spPr>
          <p:txBody>
            <a:bodyPr/>
            <a:lstStyle/>
            <a:p>
              <a:pPr>
                <a:defRPr/>
              </a:pPr>
              <a:endParaRPr lang="en-US" sz="1485"/>
            </a:p>
          </p:txBody>
        </p:sp>
      </p:grpSp>
      <p:grpSp>
        <p:nvGrpSpPr>
          <p:cNvPr id="92" name="Group 91">
            <a:extLst>
              <a:ext uri="{FF2B5EF4-FFF2-40B4-BE49-F238E27FC236}">
                <a16:creationId xmlns:a16="http://schemas.microsoft.com/office/drawing/2014/main" id="{540977EB-D932-854B-B9CB-B595FAE9268C}"/>
              </a:ext>
            </a:extLst>
          </p:cNvPr>
          <p:cNvGrpSpPr/>
          <p:nvPr/>
        </p:nvGrpSpPr>
        <p:grpSpPr>
          <a:xfrm>
            <a:off x="2391486" y="4692615"/>
            <a:ext cx="328291" cy="331209"/>
            <a:chOff x="0" y="2706688"/>
            <a:chExt cx="357188" cy="360363"/>
          </a:xfrm>
          <a:solidFill>
            <a:srgbClr val="072139"/>
          </a:solidFill>
        </p:grpSpPr>
        <p:sp>
          <p:nvSpPr>
            <p:cNvPr id="93" name="Freeform 107">
              <a:extLst>
                <a:ext uri="{FF2B5EF4-FFF2-40B4-BE49-F238E27FC236}">
                  <a16:creationId xmlns:a16="http://schemas.microsoft.com/office/drawing/2014/main" id="{D99E74A5-5420-3A4C-851B-7035DFAFEAF1}"/>
                </a:ext>
              </a:extLst>
            </p:cNvPr>
            <p:cNvSpPr>
              <a:spLocks noEditPoints="1"/>
            </p:cNvSpPr>
            <p:nvPr/>
          </p:nvSpPr>
          <p:spPr bwMode="auto">
            <a:xfrm>
              <a:off x="0" y="2706688"/>
              <a:ext cx="357188" cy="360363"/>
            </a:xfrm>
            <a:custGeom>
              <a:avLst/>
              <a:gdLst/>
              <a:ahLst/>
              <a:cxnLst>
                <a:cxn ang="0">
                  <a:pos x="112" y="12"/>
                </a:cxn>
                <a:cxn ang="0">
                  <a:pos x="96" y="12"/>
                </a:cxn>
                <a:cxn ang="0">
                  <a:pos x="96" y="4"/>
                </a:cxn>
                <a:cxn ang="0">
                  <a:pos x="92" y="0"/>
                </a:cxn>
                <a:cxn ang="0">
                  <a:pos x="88" y="4"/>
                </a:cxn>
                <a:cxn ang="0">
                  <a:pos x="88" y="12"/>
                </a:cxn>
                <a:cxn ang="0">
                  <a:pos x="65" y="12"/>
                </a:cxn>
                <a:cxn ang="0">
                  <a:pos x="65" y="4"/>
                </a:cxn>
                <a:cxn ang="0">
                  <a:pos x="61" y="0"/>
                </a:cxn>
                <a:cxn ang="0">
                  <a:pos x="57" y="4"/>
                </a:cxn>
                <a:cxn ang="0">
                  <a:pos x="57" y="12"/>
                </a:cxn>
                <a:cxn ang="0">
                  <a:pos x="34" y="12"/>
                </a:cxn>
                <a:cxn ang="0">
                  <a:pos x="34" y="4"/>
                </a:cxn>
                <a:cxn ang="0">
                  <a:pos x="30" y="0"/>
                </a:cxn>
                <a:cxn ang="0">
                  <a:pos x="27" y="4"/>
                </a:cxn>
                <a:cxn ang="0">
                  <a:pos x="27" y="12"/>
                </a:cxn>
                <a:cxn ang="0">
                  <a:pos x="10" y="12"/>
                </a:cxn>
                <a:cxn ang="0">
                  <a:pos x="0" y="22"/>
                </a:cxn>
                <a:cxn ang="0">
                  <a:pos x="0" y="113"/>
                </a:cxn>
                <a:cxn ang="0">
                  <a:pos x="10" y="123"/>
                </a:cxn>
                <a:cxn ang="0">
                  <a:pos x="112" y="123"/>
                </a:cxn>
                <a:cxn ang="0">
                  <a:pos x="122" y="113"/>
                </a:cxn>
                <a:cxn ang="0">
                  <a:pos x="122" y="22"/>
                </a:cxn>
                <a:cxn ang="0">
                  <a:pos x="112" y="12"/>
                </a:cxn>
                <a:cxn ang="0">
                  <a:pos x="115" y="113"/>
                </a:cxn>
                <a:cxn ang="0">
                  <a:pos x="112" y="115"/>
                </a:cxn>
                <a:cxn ang="0">
                  <a:pos x="10" y="115"/>
                </a:cxn>
                <a:cxn ang="0">
                  <a:pos x="7" y="113"/>
                </a:cxn>
                <a:cxn ang="0">
                  <a:pos x="7" y="22"/>
                </a:cxn>
                <a:cxn ang="0">
                  <a:pos x="10" y="19"/>
                </a:cxn>
                <a:cxn ang="0">
                  <a:pos x="27" y="19"/>
                </a:cxn>
                <a:cxn ang="0">
                  <a:pos x="27" y="27"/>
                </a:cxn>
                <a:cxn ang="0">
                  <a:pos x="30" y="31"/>
                </a:cxn>
                <a:cxn ang="0">
                  <a:pos x="34" y="27"/>
                </a:cxn>
                <a:cxn ang="0">
                  <a:pos x="34" y="19"/>
                </a:cxn>
                <a:cxn ang="0">
                  <a:pos x="57" y="19"/>
                </a:cxn>
                <a:cxn ang="0">
                  <a:pos x="57" y="27"/>
                </a:cxn>
                <a:cxn ang="0">
                  <a:pos x="61" y="31"/>
                </a:cxn>
                <a:cxn ang="0">
                  <a:pos x="65" y="27"/>
                </a:cxn>
                <a:cxn ang="0">
                  <a:pos x="65" y="19"/>
                </a:cxn>
                <a:cxn ang="0">
                  <a:pos x="88" y="19"/>
                </a:cxn>
                <a:cxn ang="0">
                  <a:pos x="88" y="27"/>
                </a:cxn>
                <a:cxn ang="0">
                  <a:pos x="92" y="31"/>
                </a:cxn>
                <a:cxn ang="0">
                  <a:pos x="96" y="27"/>
                </a:cxn>
                <a:cxn ang="0">
                  <a:pos x="96" y="19"/>
                </a:cxn>
                <a:cxn ang="0">
                  <a:pos x="112" y="19"/>
                </a:cxn>
                <a:cxn ang="0">
                  <a:pos x="115" y="22"/>
                </a:cxn>
                <a:cxn ang="0">
                  <a:pos x="115" y="113"/>
                </a:cxn>
                <a:cxn ang="0">
                  <a:pos x="115" y="113"/>
                </a:cxn>
                <a:cxn ang="0">
                  <a:pos x="115" y="113"/>
                </a:cxn>
              </a:cxnLst>
              <a:rect l="0" t="0" r="r" b="b"/>
              <a:pathLst>
                <a:path w="122" h="123">
                  <a:moveTo>
                    <a:pt x="112" y="12"/>
                  </a:moveTo>
                  <a:cubicBezTo>
                    <a:pt x="96" y="12"/>
                    <a:pt x="96" y="12"/>
                    <a:pt x="96" y="12"/>
                  </a:cubicBezTo>
                  <a:cubicBezTo>
                    <a:pt x="96" y="4"/>
                    <a:pt x="96" y="4"/>
                    <a:pt x="96" y="4"/>
                  </a:cubicBezTo>
                  <a:cubicBezTo>
                    <a:pt x="96" y="2"/>
                    <a:pt x="94" y="0"/>
                    <a:pt x="92" y="0"/>
                  </a:cubicBezTo>
                  <a:cubicBezTo>
                    <a:pt x="90" y="0"/>
                    <a:pt x="88" y="2"/>
                    <a:pt x="88" y="4"/>
                  </a:cubicBezTo>
                  <a:cubicBezTo>
                    <a:pt x="88" y="12"/>
                    <a:pt x="88" y="12"/>
                    <a:pt x="88" y="12"/>
                  </a:cubicBezTo>
                  <a:cubicBezTo>
                    <a:pt x="65" y="12"/>
                    <a:pt x="65" y="12"/>
                    <a:pt x="65" y="12"/>
                  </a:cubicBezTo>
                  <a:cubicBezTo>
                    <a:pt x="65" y="4"/>
                    <a:pt x="65" y="4"/>
                    <a:pt x="65" y="4"/>
                  </a:cubicBezTo>
                  <a:cubicBezTo>
                    <a:pt x="65" y="2"/>
                    <a:pt x="63" y="0"/>
                    <a:pt x="61" y="0"/>
                  </a:cubicBezTo>
                  <a:cubicBezTo>
                    <a:pt x="59" y="0"/>
                    <a:pt x="57" y="2"/>
                    <a:pt x="57" y="4"/>
                  </a:cubicBezTo>
                  <a:cubicBezTo>
                    <a:pt x="57" y="12"/>
                    <a:pt x="57" y="12"/>
                    <a:pt x="57" y="12"/>
                  </a:cubicBezTo>
                  <a:cubicBezTo>
                    <a:pt x="34" y="12"/>
                    <a:pt x="34" y="12"/>
                    <a:pt x="34" y="12"/>
                  </a:cubicBezTo>
                  <a:cubicBezTo>
                    <a:pt x="34" y="4"/>
                    <a:pt x="34" y="4"/>
                    <a:pt x="34" y="4"/>
                  </a:cubicBezTo>
                  <a:cubicBezTo>
                    <a:pt x="34" y="2"/>
                    <a:pt x="32" y="0"/>
                    <a:pt x="30" y="0"/>
                  </a:cubicBezTo>
                  <a:cubicBezTo>
                    <a:pt x="28" y="0"/>
                    <a:pt x="27" y="2"/>
                    <a:pt x="27" y="4"/>
                  </a:cubicBezTo>
                  <a:cubicBezTo>
                    <a:pt x="27" y="12"/>
                    <a:pt x="27" y="12"/>
                    <a:pt x="27" y="12"/>
                  </a:cubicBezTo>
                  <a:cubicBezTo>
                    <a:pt x="10" y="12"/>
                    <a:pt x="10" y="12"/>
                    <a:pt x="10" y="12"/>
                  </a:cubicBezTo>
                  <a:cubicBezTo>
                    <a:pt x="4" y="12"/>
                    <a:pt x="0" y="16"/>
                    <a:pt x="0" y="22"/>
                  </a:cubicBezTo>
                  <a:cubicBezTo>
                    <a:pt x="0" y="113"/>
                    <a:pt x="0" y="113"/>
                    <a:pt x="0" y="113"/>
                  </a:cubicBezTo>
                  <a:cubicBezTo>
                    <a:pt x="0" y="118"/>
                    <a:pt x="4" y="123"/>
                    <a:pt x="10" y="123"/>
                  </a:cubicBezTo>
                  <a:cubicBezTo>
                    <a:pt x="112" y="123"/>
                    <a:pt x="112" y="123"/>
                    <a:pt x="112" y="123"/>
                  </a:cubicBezTo>
                  <a:cubicBezTo>
                    <a:pt x="118" y="123"/>
                    <a:pt x="122" y="118"/>
                    <a:pt x="122" y="113"/>
                  </a:cubicBezTo>
                  <a:cubicBezTo>
                    <a:pt x="122" y="22"/>
                    <a:pt x="122" y="22"/>
                    <a:pt x="122" y="22"/>
                  </a:cubicBezTo>
                  <a:cubicBezTo>
                    <a:pt x="122" y="16"/>
                    <a:pt x="118" y="12"/>
                    <a:pt x="112" y="12"/>
                  </a:cubicBezTo>
                  <a:close/>
                  <a:moveTo>
                    <a:pt x="115" y="113"/>
                  </a:moveTo>
                  <a:cubicBezTo>
                    <a:pt x="115" y="114"/>
                    <a:pt x="114" y="115"/>
                    <a:pt x="112" y="115"/>
                  </a:cubicBezTo>
                  <a:cubicBezTo>
                    <a:pt x="10" y="115"/>
                    <a:pt x="10" y="115"/>
                    <a:pt x="10" y="115"/>
                  </a:cubicBezTo>
                  <a:cubicBezTo>
                    <a:pt x="9" y="115"/>
                    <a:pt x="7" y="114"/>
                    <a:pt x="7" y="113"/>
                  </a:cubicBezTo>
                  <a:cubicBezTo>
                    <a:pt x="7" y="22"/>
                    <a:pt x="7" y="22"/>
                    <a:pt x="7" y="22"/>
                  </a:cubicBezTo>
                  <a:cubicBezTo>
                    <a:pt x="7" y="20"/>
                    <a:pt x="9" y="19"/>
                    <a:pt x="10" y="19"/>
                  </a:cubicBezTo>
                  <a:cubicBezTo>
                    <a:pt x="27" y="19"/>
                    <a:pt x="27" y="19"/>
                    <a:pt x="27" y="19"/>
                  </a:cubicBezTo>
                  <a:cubicBezTo>
                    <a:pt x="27" y="27"/>
                    <a:pt x="27" y="27"/>
                    <a:pt x="27" y="27"/>
                  </a:cubicBezTo>
                  <a:cubicBezTo>
                    <a:pt x="27" y="29"/>
                    <a:pt x="28" y="31"/>
                    <a:pt x="30" y="31"/>
                  </a:cubicBezTo>
                  <a:cubicBezTo>
                    <a:pt x="32" y="31"/>
                    <a:pt x="34" y="29"/>
                    <a:pt x="34" y="27"/>
                  </a:cubicBezTo>
                  <a:cubicBezTo>
                    <a:pt x="34" y="19"/>
                    <a:pt x="34" y="19"/>
                    <a:pt x="34" y="19"/>
                  </a:cubicBezTo>
                  <a:cubicBezTo>
                    <a:pt x="57" y="19"/>
                    <a:pt x="57" y="19"/>
                    <a:pt x="57" y="19"/>
                  </a:cubicBezTo>
                  <a:cubicBezTo>
                    <a:pt x="57" y="27"/>
                    <a:pt x="57" y="27"/>
                    <a:pt x="57" y="27"/>
                  </a:cubicBezTo>
                  <a:cubicBezTo>
                    <a:pt x="57" y="29"/>
                    <a:pt x="59" y="31"/>
                    <a:pt x="61" y="31"/>
                  </a:cubicBezTo>
                  <a:cubicBezTo>
                    <a:pt x="63" y="31"/>
                    <a:pt x="65" y="29"/>
                    <a:pt x="65" y="27"/>
                  </a:cubicBezTo>
                  <a:cubicBezTo>
                    <a:pt x="65" y="19"/>
                    <a:pt x="65" y="19"/>
                    <a:pt x="65" y="19"/>
                  </a:cubicBezTo>
                  <a:cubicBezTo>
                    <a:pt x="88" y="19"/>
                    <a:pt x="88" y="19"/>
                    <a:pt x="88" y="19"/>
                  </a:cubicBezTo>
                  <a:cubicBezTo>
                    <a:pt x="88" y="27"/>
                    <a:pt x="88" y="27"/>
                    <a:pt x="88" y="27"/>
                  </a:cubicBezTo>
                  <a:cubicBezTo>
                    <a:pt x="88" y="29"/>
                    <a:pt x="90" y="31"/>
                    <a:pt x="92" y="31"/>
                  </a:cubicBezTo>
                  <a:cubicBezTo>
                    <a:pt x="94" y="31"/>
                    <a:pt x="96" y="29"/>
                    <a:pt x="96" y="27"/>
                  </a:cubicBezTo>
                  <a:cubicBezTo>
                    <a:pt x="96" y="19"/>
                    <a:pt x="96" y="19"/>
                    <a:pt x="96" y="19"/>
                  </a:cubicBezTo>
                  <a:cubicBezTo>
                    <a:pt x="112" y="19"/>
                    <a:pt x="112" y="19"/>
                    <a:pt x="112" y="19"/>
                  </a:cubicBezTo>
                  <a:cubicBezTo>
                    <a:pt x="114" y="19"/>
                    <a:pt x="115" y="20"/>
                    <a:pt x="115" y="22"/>
                  </a:cubicBezTo>
                  <a:lnTo>
                    <a:pt x="115" y="113"/>
                  </a:lnTo>
                  <a:close/>
                  <a:moveTo>
                    <a:pt x="115" y="113"/>
                  </a:moveTo>
                  <a:cubicBezTo>
                    <a:pt x="115" y="113"/>
                    <a:pt x="115" y="113"/>
                    <a:pt x="115" y="113"/>
                  </a:cubicBezTo>
                </a:path>
              </a:pathLst>
            </a:custGeom>
            <a:grpFill/>
            <a:ln w="9525">
              <a:noFill/>
              <a:round/>
              <a:headEnd/>
              <a:tailEnd/>
            </a:ln>
          </p:spPr>
          <p:txBody>
            <a:bodyPr/>
            <a:lstStyle/>
            <a:p>
              <a:pPr>
                <a:defRPr/>
              </a:pPr>
              <a:endParaRPr lang="en-US" sz="1485"/>
            </a:p>
          </p:txBody>
        </p:sp>
        <p:sp>
          <p:nvSpPr>
            <p:cNvPr id="94" name="Rectangle 108">
              <a:extLst>
                <a:ext uri="{FF2B5EF4-FFF2-40B4-BE49-F238E27FC236}">
                  <a16:creationId xmlns:a16="http://schemas.microsoft.com/office/drawing/2014/main" id="{A5E6481A-2F96-D445-BB76-40ED02CCAC4B}"/>
                </a:ext>
              </a:extLst>
            </p:cNvPr>
            <p:cNvSpPr>
              <a:spLocks noChangeArrowheads="1"/>
            </p:cNvSpPr>
            <p:nvPr/>
          </p:nvSpPr>
          <p:spPr bwMode="auto">
            <a:xfrm>
              <a:off x="79375" y="2841626"/>
              <a:ext cx="42863" cy="34925"/>
            </a:xfrm>
            <a:prstGeom prst="rect">
              <a:avLst/>
            </a:prstGeom>
            <a:grpFill/>
            <a:ln w="9525">
              <a:noFill/>
              <a:miter lim="800000"/>
              <a:headEnd/>
              <a:tailEnd/>
            </a:ln>
          </p:spPr>
          <p:txBody>
            <a:bodyPr/>
            <a:lstStyle/>
            <a:p>
              <a:pPr>
                <a:defRPr/>
              </a:pPr>
              <a:endParaRPr lang="en-US" sz="1485"/>
            </a:p>
          </p:txBody>
        </p:sp>
        <p:sp>
          <p:nvSpPr>
            <p:cNvPr id="95" name="Rectangle 109">
              <a:extLst>
                <a:ext uri="{FF2B5EF4-FFF2-40B4-BE49-F238E27FC236}">
                  <a16:creationId xmlns:a16="http://schemas.microsoft.com/office/drawing/2014/main" id="{2A80AA1C-57DA-E54F-A827-CE5D2ABA4D53}"/>
                </a:ext>
              </a:extLst>
            </p:cNvPr>
            <p:cNvSpPr>
              <a:spLocks noChangeArrowheads="1"/>
            </p:cNvSpPr>
            <p:nvPr/>
          </p:nvSpPr>
          <p:spPr bwMode="auto">
            <a:xfrm>
              <a:off x="79375" y="2897188"/>
              <a:ext cx="42863" cy="34925"/>
            </a:xfrm>
            <a:prstGeom prst="rect">
              <a:avLst/>
            </a:prstGeom>
            <a:grpFill/>
            <a:ln w="9525">
              <a:noFill/>
              <a:miter lim="800000"/>
              <a:headEnd/>
              <a:tailEnd/>
            </a:ln>
          </p:spPr>
          <p:txBody>
            <a:bodyPr/>
            <a:lstStyle/>
            <a:p>
              <a:pPr>
                <a:defRPr/>
              </a:pPr>
              <a:endParaRPr lang="en-US" sz="1485"/>
            </a:p>
          </p:txBody>
        </p:sp>
        <p:sp>
          <p:nvSpPr>
            <p:cNvPr id="96" name="Rectangle 110">
              <a:extLst>
                <a:ext uri="{FF2B5EF4-FFF2-40B4-BE49-F238E27FC236}">
                  <a16:creationId xmlns:a16="http://schemas.microsoft.com/office/drawing/2014/main" id="{94B1970E-2006-994F-8674-4D3940FC5556}"/>
                </a:ext>
              </a:extLst>
            </p:cNvPr>
            <p:cNvSpPr>
              <a:spLocks noChangeArrowheads="1"/>
            </p:cNvSpPr>
            <p:nvPr/>
          </p:nvSpPr>
          <p:spPr bwMode="auto">
            <a:xfrm>
              <a:off x="79375" y="2955926"/>
              <a:ext cx="42863" cy="31750"/>
            </a:xfrm>
            <a:prstGeom prst="rect">
              <a:avLst/>
            </a:prstGeom>
            <a:grpFill/>
            <a:ln w="9525">
              <a:noFill/>
              <a:miter lim="800000"/>
              <a:headEnd/>
              <a:tailEnd/>
            </a:ln>
          </p:spPr>
          <p:txBody>
            <a:bodyPr/>
            <a:lstStyle/>
            <a:p>
              <a:pPr>
                <a:defRPr/>
              </a:pPr>
              <a:endParaRPr lang="en-US" sz="1485"/>
            </a:p>
          </p:txBody>
        </p:sp>
        <p:sp>
          <p:nvSpPr>
            <p:cNvPr id="97" name="Rectangle 111">
              <a:extLst>
                <a:ext uri="{FF2B5EF4-FFF2-40B4-BE49-F238E27FC236}">
                  <a16:creationId xmlns:a16="http://schemas.microsoft.com/office/drawing/2014/main" id="{2E603A8A-71F7-FE40-9BCE-53EFB84EDA43}"/>
                </a:ext>
              </a:extLst>
            </p:cNvPr>
            <p:cNvSpPr>
              <a:spLocks noChangeArrowheads="1"/>
            </p:cNvSpPr>
            <p:nvPr/>
          </p:nvSpPr>
          <p:spPr bwMode="auto">
            <a:xfrm>
              <a:off x="155575" y="2955926"/>
              <a:ext cx="46038" cy="31750"/>
            </a:xfrm>
            <a:prstGeom prst="rect">
              <a:avLst/>
            </a:prstGeom>
            <a:grpFill/>
            <a:ln w="9525">
              <a:noFill/>
              <a:miter lim="800000"/>
              <a:headEnd/>
              <a:tailEnd/>
            </a:ln>
          </p:spPr>
          <p:txBody>
            <a:bodyPr/>
            <a:lstStyle/>
            <a:p>
              <a:pPr>
                <a:defRPr/>
              </a:pPr>
              <a:endParaRPr lang="en-US" sz="1485"/>
            </a:p>
          </p:txBody>
        </p:sp>
        <p:sp>
          <p:nvSpPr>
            <p:cNvPr id="98" name="Rectangle 112">
              <a:extLst>
                <a:ext uri="{FF2B5EF4-FFF2-40B4-BE49-F238E27FC236}">
                  <a16:creationId xmlns:a16="http://schemas.microsoft.com/office/drawing/2014/main" id="{84C2D8B7-835C-A64D-A25C-18417BBE72CF}"/>
                </a:ext>
              </a:extLst>
            </p:cNvPr>
            <p:cNvSpPr>
              <a:spLocks noChangeArrowheads="1"/>
            </p:cNvSpPr>
            <p:nvPr/>
          </p:nvSpPr>
          <p:spPr bwMode="auto">
            <a:xfrm>
              <a:off x="155575" y="2897188"/>
              <a:ext cx="46038" cy="34925"/>
            </a:xfrm>
            <a:prstGeom prst="rect">
              <a:avLst/>
            </a:prstGeom>
            <a:grpFill/>
            <a:ln w="9525">
              <a:noFill/>
              <a:miter lim="800000"/>
              <a:headEnd/>
              <a:tailEnd/>
            </a:ln>
          </p:spPr>
          <p:txBody>
            <a:bodyPr/>
            <a:lstStyle/>
            <a:p>
              <a:pPr>
                <a:defRPr/>
              </a:pPr>
              <a:endParaRPr lang="en-US" sz="1485"/>
            </a:p>
          </p:txBody>
        </p:sp>
        <p:sp>
          <p:nvSpPr>
            <p:cNvPr id="99" name="Rectangle 113">
              <a:extLst>
                <a:ext uri="{FF2B5EF4-FFF2-40B4-BE49-F238E27FC236}">
                  <a16:creationId xmlns:a16="http://schemas.microsoft.com/office/drawing/2014/main" id="{C7E78C09-66E7-1F41-BE1E-B7DACAAE7B1A}"/>
                </a:ext>
              </a:extLst>
            </p:cNvPr>
            <p:cNvSpPr>
              <a:spLocks noChangeArrowheads="1"/>
            </p:cNvSpPr>
            <p:nvPr/>
          </p:nvSpPr>
          <p:spPr bwMode="auto">
            <a:xfrm>
              <a:off x="155575" y="2841626"/>
              <a:ext cx="46038" cy="34925"/>
            </a:xfrm>
            <a:prstGeom prst="rect">
              <a:avLst/>
            </a:prstGeom>
            <a:grpFill/>
            <a:ln w="9525">
              <a:noFill/>
              <a:miter lim="800000"/>
              <a:headEnd/>
              <a:tailEnd/>
            </a:ln>
          </p:spPr>
          <p:txBody>
            <a:bodyPr/>
            <a:lstStyle/>
            <a:p>
              <a:pPr>
                <a:defRPr/>
              </a:pPr>
              <a:endParaRPr lang="en-US" sz="1485"/>
            </a:p>
          </p:txBody>
        </p:sp>
        <p:sp>
          <p:nvSpPr>
            <p:cNvPr id="100" name="Rectangle 114">
              <a:extLst>
                <a:ext uri="{FF2B5EF4-FFF2-40B4-BE49-F238E27FC236}">
                  <a16:creationId xmlns:a16="http://schemas.microsoft.com/office/drawing/2014/main" id="{1EDFEEF6-2606-6A45-83B0-C73BA31A8952}"/>
                </a:ext>
              </a:extLst>
            </p:cNvPr>
            <p:cNvSpPr>
              <a:spLocks noChangeArrowheads="1"/>
            </p:cNvSpPr>
            <p:nvPr/>
          </p:nvSpPr>
          <p:spPr bwMode="auto">
            <a:xfrm>
              <a:off x="233363" y="2955926"/>
              <a:ext cx="47625" cy="31750"/>
            </a:xfrm>
            <a:prstGeom prst="rect">
              <a:avLst/>
            </a:prstGeom>
            <a:grpFill/>
            <a:ln w="9525">
              <a:noFill/>
              <a:miter lim="800000"/>
              <a:headEnd/>
              <a:tailEnd/>
            </a:ln>
          </p:spPr>
          <p:txBody>
            <a:bodyPr/>
            <a:lstStyle/>
            <a:p>
              <a:pPr>
                <a:defRPr/>
              </a:pPr>
              <a:endParaRPr lang="en-US" sz="1485"/>
            </a:p>
          </p:txBody>
        </p:sp>
        <p:sp>
          <p:nvSpPr>
            <p:cNvPr id="101" name="Rectangle 115">
              <a:extLst>
                <a:ext uri="{FF2B5EF4-FFF2-40B4-BE49-F238E27FC236}">
                  <a16:creationId xmlns:a16="http://schemas.microsoft.com/office/drawing/2014/main" id="{BFE136EC-693E-6F42-88E4-706E85185CF1}"/>
                </a:ext>
              </a:extLst>
            </p:cNvPr>
            <p:cNvSpPr>
              <a:spLocks noChangeArrowheads="1"/>
            </p:cNvSpPr>
            <p:nvPr/>
          </p:nvSpPr>
          <p:spPr bwMode="auto">
            <a:xfrm>
              <a:off x="233363" y="2897188"/>
              <a:ext cx="47625" cy="34925"/>
            </a:xfrm>
            <a:prstGeom prst="rect">
              <a:avLst/>
            </a:prstGeom>
            <a:grpFill/>
            <a:ln w="9525">
              <a:noFill/>
              <a:miter lim="800000"/>
              <a:headEnd/>
              <a:tailEnd/>
            </a:ln>
          </p:spPr>
          <p:txBody>
            <a:bodyPr/>
            <a:lstStyle/>
            <a:p>
              <a:pPr>
                <a:defRPr/>
              </a:pPr>
              <a:endParaRPr lang="en-US" sz="1485"/>
            </a:p>
          </p:txBody>
        </p:sp>
        <p:sp>
          <p:nvSpPr>
            <p:cNvPr id="102" name="Rectangle 116">
              <a:extLst>
                <a:ext uri="{FF2B5EF4-FFF2-40B4-BE49-F238E27FC236}">
                  <a16:creationId xmlns:a16="http://schemas.microsoft.com/office/drawing/2014/main" id="{35A8F01F-96DB-9045-BC95-5B33FB9FD87C}"/>
                </a:ext>
              </a:extLst>
            </p:cNvPr>
            <p:cNvSpPr>
              <a:spLocks noChangeArrowheads="1"/>
            </p:cNvSpPr>
            <p:nvPr/>
          </p:nvSpPr>
          <p:spPr bwMode="auto">
            <a:xfrm>
              <a:off x="233363" y="2841626"/>
              <a:ext cx="47625" cy="34925"/>
            </a:xfrm>
            <a:prstGeom prst="rect">
              <a:avLst/>
            </a:prstGeom>
            <a:grpFill/>
            <a:ln w="9525">
              <a:noFill/>
              <a:miter lim="800000"/>
              <a:headEnd/>
              <a:tailEnd/>
            </a:ln>
          </p:spPr>
          <p:txBody>
            <a:bodyPr/>
            <a:lstStyle/>
            <a:p>
              <a:pPr>
                <a:defRPr/>
              </a:pPr>
              <a:endParaRPr lang="en-US" sz="1485"/>
            </a:p>
          </p:txBody>
        </p:sp>
      </p:grpSp>
      <p:sp>
        <p:nvSpPr>
          <p:cNvPr id="105" name="Freeform 167">
            <a:extLst>
              <a:ext uri="{FF2B5EF4-FFF2-40B4-BE49-F238E27FC236}">
                <a16:creationId xmlns:a16="http://schemas.microsoft.com/office/drawing/2014/main" id="{014DB955-FF0C-5F40-94AB-C2AD8F4BCF5A}"/>
              </a:ext>
            </a:extLst>
          </p:cNvPr>
          <p:cNvSpPr>
            <a:spLocks noChangeArrowheads="1"/>
          </p:cNvSpPr>
          <p:nvPr/>
        </p:nvSpPr>
        <p:spPr bwMode="auto">
          <a:xfrm>
            <a:off x="7249825" y="3011573"/>
            <a:ext cx="361699" cy="314509"/>
          </a:xfrm>
          <a:custGeom>
            <a:avLst/>
            <a:gdLst>
              <a:gd name="T0" fmla="*/ 208643 w 609"/>
              <a:gd name="T1" fmla="*/ 190141 h 531"/>
              <a:gd name="T2" fmla="*/ 208643 w 609"/>
              <a:gd name="T3" fmla="*/ 190141 h 531"/>
              <a:gd name="T4" fmla="*/ 10072 w 609"/>
              <a:gd name="T5" fmla="*/ 190141 h 531"/>
              <a:gd name="T6" fmla="*/ 0 w 609"/>
              <a:gd name="T7" fmla="*/ 180096 h 531"/>
              <a:gd name="T8" fmla="*/ 0 w 609"/>
              <a:gd name="T9" fmla="*/ 10045 h 531"/>
              <a:gd name="T10" fmla="*/ 10072 w 609"/>
              <a:gd name="T11" fmla="*/ 0 h 531"/>
              <a:gd name="T12" fmla="*/ 208643 w 609"/>
              <a:gd name="T13" fmla="*/ 0 h 531"/>
              <a:gd name="T14" fmla="*/ 218715 w 609"/>
              <a:gd name="T15" fmla="*/ 10045 h 531"/>
              <a:gd name="T16" fmla="*/ 218715 w 609"/>
              <a:gd name="T17" fmla="*/ 180096 h 531"/>
              <a:gd name="T18" fmla="*/ 208643 w 609"/>
              <a:gd name="T19" fmla="*/ 190141 h 531"/>
              <a:gd name="T20" fmla="*/ 61154 w 609"/>
              <a:gd name="T21" fmla="*/ 180096 h 531"/>
              <a:gd name="T22" fmla="*/ 61154 w 609"/>
              <a:gd name="T23" fmla="*/ 180096 h 531"/>
              <a:gd name="T24" fmla="*/ 208643 w 609"/>
              <a:gd name="T25" fmla="*/ 180096 h 531"/>
              <a:gd name="T26" fmla="*/ 208643 w 609"/>
              <a:gd name="T27" fmla="*/ 91483 h 531"/>
              <a:gd name="T28" fmla="*/ 206125 w 609"/>
              <a:gd name="T29" fmla="*/ 91483 h 531"/>
              <a:gd name="T30" fmla="*/ 206125 w 609"/>
              <a:gd name="T31" fmla="*/ 91483 h 531"/>
              <a:gd name="T32" fmla="*/ 61154 w 609"/>
              <a:gd name="T33" fmla="*/ 91483 h 531"/>
              <a:gd name="T34" fmla="*/ 61154 w 609"/>
              <a:gd name="T35" fmla="*/ 180096 h 531"/>
              <a:gd name="T36" fmla="*/ 10072 w 609"/>
              <a:gd name="T37" fmla="*/ 180096 h 531"/>
              <a:gd name="T38" fmla="*/ 10072 w 609"/>
              <a:gd name="T39" fmla="*/ 180096 h 531"/>
              <a:gd name="T40" fmla="*/ 50722 w 609"/>
              <a:gd name="T41" fmla="*/ 180096 h 531"/>
              <a:gd name="T42" fmla="*/ 50722 w 609"/>
              <a:gd name="T43" fmla="*/ 91483 h 531"/>
              <a:gd name="T44" fmla="*/ 10072 w 609"/>
              <a:gd name="T45" fmla="*/ 91483 h 531"/>
              <a:gd name="T46" fmla="*/ 10072 w 609"/>
              <a:gd name="T47" fmla="*/ 180096 h 531"/>
              <a:gd name="T48" fmla="*/ 20505 w 609"/>
              <a:gd name="T49" fmla="*/ 10045 h 531"/>
              <a:gd name="T50" fmla="*/ 20505 w 609"/>
              <a:gd name="T51" fmla="*/ 10045 h 531"/>
              <a:gd name="T52" fmla="*/ 10072 w 609"/>
              <a:gd name="T53" fmla="*/ 20449 h 531"/>
              <a:gd name="T54" fmla="*/ 20505 w 609"/>
              <a:gd name="T55" fmla="*/ 30494 h 531"/>
              <a:gd name="T56" fmla="*/ 30577 w 609"/>
              <a:gd name="T57" fmla="*/ 20449 h 531"/>
              <a:gd name="T58" fmla="*/ 20505 w 609"/>
              <a:gd name="T59" fmla="*/ 10045 h 531"/>
              <a:gd name="T60" fmla="*/ 50722 w 609"/>
              <a:gd name="T61" fmla="*/ 10045 h 531"/>
              <a:gd name="T62" fmla="*/ 50722 w 609"/>
              <a:gd name="T63" fmla="*/ 10045 h 531"/>
              <a:gd name="T64" fmla="*/ 40649 w 609"/>
              <a:gd name="T65" fmla="*/ 20449 h 531"/>
              <a:gd name="T66" fmla="*/ 50722 w 609"/>
              <a:gd name="T67" fmla="*/ 30494 h 531"/>
              <a:gd name="T68" fmla="*/ 61154 w 609"/>
              <a:gd name="T69" fmla="*/ 20449 h 531"/>
              <a:gd name="T70" fmla="*/ 50722 w 609"/>
              <a:gd name="T71" fmla="*/ 10045 h 531"/>
              <a:gd name="T72" fmla="*/ 81299 w 609"/>
              <a:gd name="T73" fmla="*/ 10045 h 531"/>
              <a:gd name="T74" fmla="*/ 81299 w 609"/>
              <a:gd name="T75" fmla="*/ 10045 h 531"/>
              <a:gd name="T76" fmla="*/ 71226 w 609"/>
              <a:gd name="T77" fmla="*/ 20449 h 531"/>
              <a:gd name="T78" fmla="*/ 81299 w 609"/>
              <a:gd name="T79" fmla="*/ 30494 h 531"/>
              <a:gd name="T80" fmla="*/ 91371 w 609"/>
              <a:gd name="T81" fmla="*/ 20449 h 531"/>
              <a:gd name="T82" fmla="*/ 81299 w 609"/>
              <a:gd name="T83" fmla="*/ 10045 h 531"/>
              <a:gd name="T84" fmla="*/ 198211 w 609"/>
              <a:gd name="T85" fmla="*/ 40540 h 531"/>
              <a:gd name="T86" fmla="*/ 198211 w 609"/>
              <a:gd name="T87" fmla="*/ 40540 h 531"/>
              <a:gd name="T88" fmla="*/ 20505 w 609"/>
              <a:gd name="T89" fmla="*/ 40540 h 531"/>
              <a:gd name="T90" fmla="*/ 10072 w 609"/>
              <a:gd name="T91" fmla="*/ 40540 h 531"/>
              <a:gd name="T92" fmla="*/ 10072 w 609"/>
              <a:gd name="T93" fmla="*/ 81079 h 531"/>
              <a:gd name="T94" fmla="*/ 50722 w 609"/>
              <a:gd name="T95" fmla="*/ 81079 h 531"/>
              <a:gd name="T96" fmla="*/ 61154 w 609"/>
              <a:gd name="T97" fmla="*/ 81079 h 531"/>
              <a:gd name="T98" fmla="*/ 206125 w 609"/>
              <a:gd name="T99" fmla="*/ 81079 h 531"/>
              <a:gd name="T100" fmla="*/ 206125 w 609"/>
              <a:gd name="T101" fmla="*/ 81079 h 531"/>
              <a:gd name="T102" fmla="*/ 208643 w 609"/>
              <a:gd name="T103" fmla="*/ 81079 h 531"/>
              <a:gd name="T104" fmla="*/ 208643 w 609"/>
              <a:gd name="T105" fmla="*/ 40540 h 531"/>
              <a:gd name="T106" fmla="*/ 198211 w 609"/>
              <a:gd name="T107" fmla="*/ 40540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9" h="531">
                <a:moveTo>
                  <a:pt x="580" y="530"/>
                </a:moveTo>
                <a:lnTo>
                  <a:pt x="580" y="530"/>
                </a:lnTo>
                <a:cubicBezTo>
                  <a:pt x="28" y="530"/>
                  <a:pt x="28" y="530"/>
                  <a:pt x="28" y="530"/>
                </a:cubicBezTo>
                <a:cubicBezTo>
                  <a:pt x="14" y="530"/>
                  <a:pt x="0" y="516"/>
                  <a:pt x="0" y="502"/>
                </a:cubicBezTo>
                <a:cubicBezTo>
                  <a:pt x="0" y="28"/>
                  <a:pt x="0" y="28"/>
                  <a:pt x="0" y="28"/>
                </a:cubicBezTo>
                <a:cubicBezTo>
                  <a:pt x="0" y="14"/>
                  <a:pt x="14" y="0"/>
                  <a:pt x="28" y="0"/>
                </a:cubicBezTo>
                <a:cubicBezTo>
                  <a:pt x="580" y="0"/>
                  <a:pt x="580" y="0"/>
                  <a:pt x="580" y="0"/>
                </a:cubicBezTo>
                <a:cubicBezTo>
                  <a:pt x="594" y="0"/>
                  <a:pt x="608" y="14"/>
                  <a:pt x="608" y="28"/>
                </a:cubicBezTo>
                <a:cubicBezTo>
                  <a:pt x="608" y="502"/>
                  <a:pt x="608" y="502"/>
                  <a:pt x="608" y="502"/>
                </a:cubicBezTo>
                <a:cubicBezTo>
                  <a:pt x="608" y="516"/>
                  <a:pt x="594" y="530"/>
                  <a:pt x="580" y="530"/>
                </a:cubicBezTo>
                <a:close/>
                <a:moveTo>
                  <a:pt x="170" y="502"/>
                </a:moveTo>
                <a:lnTo>
                  <a:pt x="170" y="502"/>
                </a:lnTo>
                <a:cubicBezTo>
                  <a:pt x="580" y="502"/>
                  <a:pt x="580" y="502"/>
                  <a:pt x="580" y="502"/>
                </a:cubicBezTo>
                <a:cubicBezTo>
                  <a:pt x="580" y="255"/>
                  <a:pt x="580" y="255"/>
                  <a:pt x="580" y="255"/>
                </a:cubicBezTo>
                <a:cubicBezTo>
                  <a:pt x="573" y="255"/>
                  <a:pt x="573" y="255"/>
                  <a:pt x="573" y="255"/>
                </a:cubicBezTo>
                <a:cubicBezTo>
                  <a:pt x="170" y="255"/>
                  <a:pt x="170" y="255"/>
                  <a:pt x="170" y="255"/>
                </a:cubicBezTo>
                <a:lnTo>
                  <a:pt x="170" y="502"/>
                </a:lnTo>
                <a:close/>
                <a:moveTo>
                  <a:pt x="28" y="502"/>
                </a:moveTo>
                <a:lnTo>
                  <a:pt x="28" y="502"/>
                </a:lnTo>
                <a:cubicBezTo>
                  <a:pt x="141" y="502"/>
                  <a:pt x="141" y="502"/>
                  <a:pt x="141" y="502"/>
                </a:cubicBezTo>
                <a:cubicBezTo>
                  <a:pt x="141" y="255"/>
                  <a:pt x="141" y="255"/>
                  <a:pt x="141" y="255"/>
                </a:cubicBezTo>
                <a:cubicBezTo>
                  <a:pt x="28" y="255"/>
                  <a:pt x="28" y="255"/>
                  <a:pt x="28" y="255"/>
                </a:cubicBezTo>
                <a:lnTo>
                  <a:pt x="28" y="502"/>
                </a:lnTo>
                <a:close/>
                <a:moveTo>
                  <a:pt x="57" y="28"/>
                </a:moveTo>
                <a:lnTo>
                  <a:pt x="57" y="28"/>
                </a:lnTo>
                <a:cubicBezTo>
                  <a:pt x="43" y="28"/>
                  <a:pt x="28" y="43"/>
                  <a:pt x="28" y="57"/>
                </a:cubicBezTo>
                <a:cubicBezTo>
                  <a:pt x="28" y="78"/>
                  <a:pt x="43" y="85"/>
                  <a:pt x="57" y="85"/>
                </a:cubicBezTo>
                <a:cubicBezTo>
                  <a:pt x="78" y="85"/>
                  <a:pt x="85" y="78"/>
                  <a:pt x="85" y="57"/>
                </a:cubicBezTo>
                <a:cubicBezTo>
                  <a:pt x="85" y="43"/>
                  <a:pt x="78" y="28"/>
                  <a:pt x="57" y="28"/>
                </a:cubicBezTo>
                <a:close/>
                <a:moveTo>
                  <a:pt x="141" y="28"/>
                </a:moveTo>
                <a:lnTo>
                  <a:pt x="141" y="28"/>
                </a:lnTo>
                <a:cubicBezTo>
                  <a:pt x="127" y="28"/>
                  <a:pt x="113" y="43"/>
                  <a:pt x="113" y="57"/>
                </a:cubicBezTo>
                <a:cubicBezTo>
                  <a:pt x="113" y="78"/>
                  <a:pt x="127" y="85"/>
                  <a:pt x="141" y="85"/>
                </a:cubicBezTo>
                <a:cubicBezTo>
                  <a:pt x="163" y="85"/>
                  <a:pt x="170" y="78"/>
                  <a:pt x="170" y="57"/>
                </a:cubicBezTo>
                <a:cubicBezTo>
                  <a:pt x="170" y="43"/>
                  <a:pt x="163" y="28"/>
                  <a:pt x="141" y="28"/>
                </a:cubicBezTo>
                <a:close/>
                <a:moveTo>
                  <a:pt x="226" y="28"/>
                </a:moveTo>
                <a:lnTo>
                  <a:pt x="226" y="28"/>
                </a:lnTo>
                <a:cubicBezTo>
                  <a:pt x="212" y="28"/>
                  <a:pt x="198" y="43"/>
                  <a:pt x="198" y="57"/>
                </a:cubicBezTo>
                <a:cubicBezTo>
                  <a:pt x="198" y="78"/>
                  <a:pt x="212" y="85"/>
                  <a:pt x="226" y="85"/>
                </a:cubicBezTo>
                <a:cubicBezTo>
                  <a:pt x="247" y="85"/>
                  <a:pt x="254" y="78"/>
                  <a:pt x="254" y="57"/>
                </a:cubicBezTo>
                <a:cubicBezTo>
                  <a:pt x="254" y="43"/>
                  <a:pt x="247" y="28"/>
                  <a:pt x="226" y="28"/>
                </a:cubicBezTo>
                <a:close/>
                <a:moveTo>
                  <a:pt x="551" y="113"/>
                </a:moveTo>
                <a:lnTo>
                  <a:pt x="551" y="113"/>
                </a:lnTo>
                <a:cubicBezTo>
                  <a:pt x="57" y="113"/>
                  <a:pt x="57" y="113"/>
                  <a:pt x="57" y="113"/>
                </a:cubicBezTo>
                <a:cubicBezTo>
                  <a:pt x="28" y="113"/>
                  <a:pt x="28" y="113"/>
                  <a:pt x="28" y="113"/>
                </a:cubicBezTo>
                <a:cubicBezTo>
                  <a:pt x="28" y="226"/>
                  <a:pt x="28" y="226"/>
                  <a:pt x="28" y="226"/>
                </a:cubicBezTo>
                <a:cubicBezTo>
                  <a:pt x="141" y="226"/>
                  <a:pt x="141" y="226"/>
                  <a:pt x="141" y="226"/>
                </a:cubicBezTo>
                <a:cubicBezTo>
                  <a:pt x="170" y="226"/>
                  <a:pt x="170" y="226"/>
                  <a:pt x="170" y="226"/>
                </a:cubicBezTo>
                <a:cubicBezTo>
                  <a:pt x="573" y="226"/>
                  <a:pt x="573" y="226"/>
                  <a:pt x="573" y="226"/>
                </a:cubicBezTo>
                <a:cubicBezTo>
                  <a:pt x="580" y="226"/>
                  <a:pt x="580" y="226"/>
                  <a:pt x="580" y="226"/>
                </a:cubicBezTo>
                <a:cubicBezTo>
                  <a:pt x="580" y="113"/>
                  <a:pt x="580" y="113"/>
                  <a:pt x="580" y="113"/>
                </a:cubicBezTo>
                <a:lnTo>
                  <a:pt x="551" y="113"/>
                </a:lnTo>
                <a:close/>
              </a:path>
            </a:pathLst>
          </a:custGeom>
          <a:solidFill>
            <a:srgbClr val="072139"/>
          </a:solidFill>
          <a:ln>
            <a:noFill/>
          </a:ln>
          <a:effectLst/>
        </p:spPr>
        <p:txBody>
          <a:bodyPr wrap="none" anchor="ctr"/>
          <a:lstStyle/>
          <a:p>
            <a:endParaRPr lang="en-US" sz="1485"/>
          </a:p>
        </p:txBody>
      </p:sp>
      <p:sp>
        <p:nvSpPr>
          <p:cNvPr id="106" name="Freeform 45">
            <a:extLst>
              <a:ext uri="{FF2B5EF4-FFF2-40B4-BE49-F238E27FC236}">
                <a16:creationId xmlns:a16="http://schemas.microsoft.com/office/drawing/2014/main" id="{1E577801-DF04-8944-A50E-DB6222970C46}"/>
              </a:ext>
            </a:extLst>
          </p:cNvPr>
          <p:cNvSpPr>
            <a:spLocks noChangeArrowheads="1"/>
          </p:cNvSpPr>
          <p:nvPr/>
        </p:nvSpPr>
        <p:spPr bwMode="auto">
          <a:xfrm>
            <a:off x="7217175" y="5436392"/>
            <a:ext cx="310679" cy="277977"/>
          </a:xfrm>
          <a:custGeom>
            <a:avLst/>
            <a:gdLst>
              <a:gd name="T0" fmla="*/ 200724 w 588"/>
              <a:gd name="T1" fmla="*/ 155385 h 524"/>
              <a:gd name="T2" fmla="*/ 200724 w 588"/>
              <a:gd name="T3" fmla="*/ 155385 h 524"/>
              <a:gd name="T4" fmla="*/ 149735 w 588"/>
              <a:gd name="T5" fmla="*/ 155385 h 524"/>
              <a:gd name="T6" fmla="*/ 137167 w 588"/>
              <a:gd name="T7" fmla="*/ 155385 h 524"/>
              <a:gd name="T8" fmla="*/ 137167 w 588"/>
              <a:gd name="T9" fmla="*/ 173050 h 524"/>
              <a:gd name="T10" fmla="*/ 149735 w 588"/>
              <a:gd name="T11" fmla="*/ 186029 h 524"/>
              <a:gd name="T12" fmla="*/ 149735 w 588"/>
              <a:gd name="T13" fmla="*/ 188552 h 524"/>
              <a:gd name="T14" fmla="*/ 61043 w 588"/>
              <a:gd name="T15" fmla="*/ 188552 h 524"/>
              <a:gd name="T16" fmla="*/ 61043 w 588"/>
              <a:gd name="T17" fmla="*/ 186029 h 524"/>
              <a:gd name="T18" fmla="*/ 76124 w 588"/>
              <a:gd name="T19" fmla="*/ 173050 h 524"/>
              <a:gd name="T20" fmla="*/ 76124 w 588"/>
              <a:gd name="T21" fmla="*/ 155385 h 524"/>
              <a:gd name="T22" fmla="*/ 61043 w 588"/>
              <a:gd name="T23" fmla="*/ 155385 h 524"/>
              <a:gd name="T24" fmla="*/ 10413 w 588"/>
              <a:gd name="T25" fmla="*/ 155385 h 524"/>
              <a:gd name="T26" fmla="*/ 0 w 588"/>
              <a:gd name="T27" fmla="*/ 145290 h 524"/>
              <a:gd name="T28" fmla="*/ 0 w 588"/>
              <a:gd name="T29" fmla="*/ 10095 h 524"/>
              <a:gd name="T30" fmla="*/ 10413 w 588"/>
              <a:gd name="T31" fmla="*/ 0 h 524"/>
              <a:gd name="T32" fmla="*/ 200724 w 588"/>
              <a:gd name="T33" fmla="*/ 0 h 524"/>
              <a:gd name="T34" fmla="*/ 210778 w 588"/>
              <a:gd name="T35" fmla="*/ 10095 h 524"/>
              <a:gd name="T36" fmla="*/ 210778 w 588"/>
              <a:gd name="T37" fmla="*/ 145290 h 524"/>
              <a:gd name="T38" fmla="*/ 200724 w 588"/>
              <a:gd name="T39" fmla="*/ 155385 h 524"/>
              <a:gd name="T40" fmla="*/ 198210 w 588"/>
              <a:gd name="T41" fmla="*/ 12618 h 524"/>
              <a:gd name="T42" fmla="*/ 198210 w 588"/>
              <a:gd name="T43" fmla="*/ 12618 h 524"/>
              <a:gd name="T44" fmla="*/ 15440 w 588"/>
              <a:gd name="T45" fmla="*/ 12618 h 524"/>
              <a:gd name="T46" fmla="*/ 15440 w 588"/>
              <a:gd name="T47" fmla="*/ 127264 h 524"/>
              <a:gd name="T48" fmla="*/ 198210 w 588"/>
              <a:gd name="T49" fmla="*/ 127264 h 524"/>
              <a:gd name="T50" fmla="*/ 198210 w 588"/>
              <a:gd name="T51" fmla="*/ 12618 h 52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88" h="524">
                <a:moveTo>
                  <a:pt x="559" y="431"/>
                </a:moveTo>
                <a:lnTo>
                  <a:pt x="559" y="431"/>
                </a:lnTo>
                <a:cubicBezTo>
                  <a:pt x="417" y="431"/>
                  <a:pt x="417" y="431"/>
                  <a:pt x="417" y="431"/>
                </a:cubicBezTo>
                <a:cubicBezTo>
                  <a:pt x="382" y="431"/>
                  <a:pt x="382" y="431"/>
                  <a:pt x="382" y="431"/>
                </a:cubicBezTo>
                <a:cubicBezTo>
                  <a:pt x="382" y="480"/>
                  <a:pt x="382" y="480"/>
                  <a:pt x="382" y="480"/>
                </a:cubicBezTo>
                <a:cubicBezTo>
                  <a:pt x="417" y="516"/>
                  <a:pt x="417" y="516"/>
                  <a:pt x="417" y="516"/>
                </a:cubicBezTo>
                <a:cubicBezTo>
                  <a:pt x="417" y="523"/>
                  <a:pt x="417" y="523"/>
                  <a:pt x="417" y="523"/>
                </a:cubicBezTo>
                <a:cubicBezTo>
                  <a:pt x="170" y="523"/>
                  <a:pt x="170" y="523"/>
                  <a:pt x="170" y="523"/>
                </a:cubicBezTo>
                <a:cubicBezTo>
                  <a:pt x="170" y="516"/>
                  <a:pt x="170" y="516"/>
                  <a:pt x="170" y="516"/>
                </a:cubicBezTo>
                <a:cubicBezTo>
                  <a:pt x="212" y="480"/>
                  <a:pt x="212" y="480"/>
                  <a:pt x="212" y="480"/>
                </a:cubicBezTo>
                <a:cubicBezTo>
                  <a:pt x="212" y="431"/>
                  <a:pt x="212" y="431"/>
                  <a:pt x="212" y="431"/>
                </a:cubicBezTo>
                <a:cubicBezTo>
                  <a:pt x="170" y="431"/>
                  <a:pt x="170" y="431"/>
                  <a:pt x="170" y="431"/>
                </a:cubicBezTo>
                <a:cubicBezTo>
                  <a:pt x="29" y="431"/>
                  <a:pt x="29" y="431"/>
                  <a:pt x="29" y="431"/>
                </a:cubicBezTo>
                <a:cubicBezTo>
                  <a:pt x="15" y="431"/>
                  <a:pt x="0" y="417"/>
                  <a:pt x="0" y="403"/>
                </a:cubicBezTo>
                <a:cubicBezTo>
                  <a:pt x="0" y="28"/>
                  <a:pt x="0" y="28"/>
                  <a:pt x="0" y="28"/>
                </a:cubicBezTo>
                <a:cubicBezTo>
                  <a:pt x="0" y="7"/>
                  <a:pt x="15" y="0"/>
                  <a:pt x="29" y="0"/>
                </a:cubicBezTo>
                <a:cubicBezTo>
                  <a:pt x="559" y="0"/>
                  <a:pt x="559" y="0"/>
                  <a:pt x="559" y="0"/>
                </a:cubicBezTo>
                <a:cubicBezTo>
                  <a:pt x="573" y="0"/>
                  <a:pt x="587" y="7"/>
                  <a:pt x="587" y="28"/>
                </a:cubicBezTo>
                <a:cubicBezTo>
                  <a:pt x="587" y="403"/>
                  <a:pt x="587" y="403"/>
                  <a:pt x="587" y="403"/>
                </a:cubicBezTo>
                <a:cubicBezTo>
                  <a:pt x="587" y="417"/>
                  <a:pt x="573" y="431"/>
                  <a:pt x="559" y="431"/>
                </a:cubicBezTo>
                <a:close/>
                <a:moveTo>
                  <a:pt x="552" y="35"/>
                </a:moveTo>
                <a:lnTo>
                  <a:pt x="552" y="35"/>
                </a:lnTo>
                <a:cubicBezTo>
                  <a:pt x="43" y="35"/>
                  <a:pt x="43" y="35"/>
                  <a:pt x="43" y="35"/>
                </a:cubicBezTo>
                <a:cubicBezTo>
                  <a:pt x="43" y="353"/>
                  <a:pt x="43" y="353"/>
                  <a:pt x="43" y="353"/>
                </a:cubicBezTo>
                <a:cubicBezTo>
                  <a:pt x="552" y="353"/>
                  <a:pt x="552" y="353"/>
                  <a:pt x="552" y="353"/>
                </a:cubicBezTo>
                <a:lnTo>
                  <a:pt x="552" y="35"/>
                </a:lnTo>
                <a:close/>
              </a:path>
            </a:pathLst>
          </a:custGeom>
          <a:solidFill>
            <a:srgbClr val="072139"/>
          </a:solidFill>
          <a:ln>
            <a:noFill/>
          </a:ln>
        </p:spPr>
        <p:txBody>
          <a:bodyPr wrap="none" anchor="ctr"/>
          <a:lstStyle/>
          <a:p>
            <a:endParaRPr lang="en-US" sz="1485"/>
          </a:p>
        </p:txBody>
      </p:sp>
      <p:sp>
        <p:nvSpPr>
          <p:cNvPr id="107" name="Freeform 37">
            <a:extLst>
              <a:ext uri="{FF2B5EF4-FFF2-40B4-BE49-F238E27FC236}">
                <a16:creationId xmlns:a16="http://schemas.microsoft.com/office/drawing/2014/main" id="{A61BDBF3-52E3-3C4D-B0EE-4542310C666C}"/>
              </a:ext>
            </a:extLst>
          </p:cNvPr>
          <p:cNvSpPr>
            <a:spLocks noEditPoints="1"/>
          </p:cNvSpPr>
          <p:nvPr/>
        </p:nvSpPr>
        <p:spPr bwMode="auto">
          <a:xfrm>
            <a:off x="5931730" y="5398188"/>
            <a:ext cx="226576" cy="331351"/>
          </a:xfrm>
          <a:custGeom>
            <a:avLst/>
            <a:gdLst>
              <a:gd name="T0" fmla="*/ 38 w 85"/>
              <a:gd name="T1" fmla="*/ 109 h 123"/>
              <a:gd name="T2" fmla="*/ 40 w 85"/>
              <a:gd name="T3" fmla="*/ 107 h 123"/>
              <a:gd name="T4" fmla="*/ 44 w 85"/>
              <a:gd name="T5" fmla="*/ 107 h 123"/>
              <a:gd name="T6" fmla="*/ 46 w 85"/>
              <a:gd name="T7" fmla="*/ 109 h 123"/>
              <a:gd name="T8" fmla="*/ 44 w 85"/>
              <a:gd name="T9" fmla="*/ 111 h 123"/>
              <a:gd name="T10" fmla="*/ 40 w 85"/>
              <a:gd name="T11" fmla="*/ 111 h 123"/>
              <a:gd name="T12" fmla="*/ 38 w 85"/>
              <a:gd name="T13" fmla="*/ 109 h 123"/>
              <a:gd name="T14" fmla="*/ 48 w 85"/>
              <a:gd name="T15" fmla="*/ 12 h 123"/>
              <a:gd name="T16" fmla="*/ 37 w 85"/>
              <a:gd name="T17" fmla="*/ 12 h 123"/>
              <a:gd name="T18" fmla="*/ 35 w 85"/>
              <a:gd name="T19" fmla="*/ 14 h 123"/>
              <a:gd name="T20" fmla="*/ 37 w 85"/>
              <a:gd name="T21" fmla="*/ 15 h 123"/>
              <a:gd name="T22" fmla="*/ 48 w 85"/>
              <a:gd name="T23" fmla="*/ 15 h 123"/>
              <a:gd name="T24" fmla="*/ 50 w 85"/>
              <a:gd name="T25" fmla="*/ 14 h 123"/>
              <a:gd name="T26" fmla="*/ 48 w 85"/>
              <a:gd name="T27" fmla="*/ 12 h 123"/>
              <a:gd name="T28" fmla="*/ 85 w 85"/>
              <a:gd name="T29" fmla="*/ 12 h 123"/>
              <a:gd name="T30" fmla="*/ 85 w 85"/>
              <a:gd name="T31" fmla="*/ 111 h 123"/>
              <a:gd name="T32" fmla="*/ 73 w 85"/>
              <a:gd name="T33" fmla="*/ 123 h 123"/>
              <a:gd name="T34" fmla="*/ 12 w 85"/>
              <a:gd name="T35" fmla="*/ 123 h 123"/>
              <a:gd name="T36" fmla="*/ 0 w 85"/>
              <a:gd name="T37" fmla="*/ 111 h 123"/>
              <a:gd name="T38" fmla="*/ 0 w 85"/>
              <a:gd name="T39" fmla="*/ 12 h 123"/>
              <a:gd name="T40" fmla="*/ 12 w 85"/>
              <a:gd name="T41" fmla="*/ 0 h 123"/>
              <a:gd name="T42" fmla="*/ 73 w 85"/>
              <a:gd name="T43" fmla="*/ 0 h 123"/>
              <a:gd name="T44" fmla="*/ 85 w 85"/>
              <a:gd name="T45" fmla="*/ 12 h 123"/>
              <a:gd name="T46" fmla="*/ 77 w 85"/>
              <a:gd name="T47" fmla="*/ 104 h 123"/>
              <a:gd name="T48" fmla="*/ 8 w 85"/>
              <a:gd name="T49" fmla="*/ 104 h 123"/>
              <a:gd name="T50" fmla="*/ 8 w 85"/>
              <a:gd name="T51" fmla="*/ 111 h 123"/>
              <a:gd name="T52" fmla="*/ 12 w 85"/>
              <a:gd name="T53" fmla="*/ 115 h 123"/>
              <a:gd name="T54" fmla="*/ 73 w 85"/>
              <a:gd name="T55" fmla="*/ 115 h 123"/>
              <a:gd name="T56" fmla="*/ 77 w 85"/>
              <a:gd name="T57" fmla="*/ 111 h 123"/>
              <a:gd name="T58" fmla="*/ 77 w 85"/>
              <a:gd name="T59" fmla="*/ 104 h 123"/>
              <a:gd name="T60" fmla="*/ 77 w 85"/>
              <a:gd name="T61" fmla="*/ 23 h 123"/>
              <a:gd name="T62" fmla="*/ 8 w 85"/>
              <a:gd name="T63" fmla="*/ 23 h 123"/>
              <a:gd name="T64" fmla="*/ 8 w 85"/>
              <a:gd name="T65" fmla="*/ 100 h 123"/>
              <a:gd name="T66" fmla="*/ 77 w 85"/>
              <a:gd name="T67" fmla="*/ 100 h 123"/>
              <a:gd name="T68" fmla="*/ 77 w 85"/>
              <a:gd name="T69" fmla="*/ 23 h 123"/>
              <a:gd name="T70" fmla="*/ 77 w 85"/>
              <a:gd name="T71" fmla="*/ 12 h 123"/>
              <a:gd name="T72" fmla="*/ 73 w 85"/>
              <a:gd name="T73" fmla="*/ 8 h 123"/>
              <a:gd name="T74" fmla="*/ 12 w 85"/>
              <a:gd name="T75" fmla="*/ 8 h 123"/>
              <a:gd name="T76" fmla="*/ 8 w 85"/>
              <a:gd name="T77" fmla="*/ 12 h 123"/>
              <a:gd name="T78" fmla="*/ 8 w 85"/>
              <a:gd name="T79" fmla="*/ 19 h 123"/>
              <a:gd name="T80" fmla="*/ 77 w 85"/>
              <a:gd name="T81" fmla="*/ 19 h 123"/>
              <a:gd name="T82" fmla="*/ 77 w 85"/>
              <a:gd name="T83" fmla="*/ 12 h 123"/>
              <a:gd name="T84" fmla="*/ 77 w 85"/>
              <a:gd name="T85" fmla="*/ 12 h 123"/>
              <a:gd name="T86" fmla="*/ 77 w 85"/>
              <a:gd name="T87" fmla="*/ 12 h 12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85" h="123">
                <a:moveTo>
                  <a:pt x="38" y="109"/>
                </a:moveTo>
                <a:cubicBezTo>
                  <a:pt x="38" y="108"/>
                  <a:pt x="39" y="107"/>
                  <a:pt x="40" y="107"/>
                </a:cubicBezTo>
                <a:cubicBezTo>
                  <a:pt x="44" y="107"/>
                  <a:pt x="44" y="107"/>
                  <a:pt x="44" y="107"/>
                </a:cubicBezTo>
                <a:cubicBezTo>
                  <a:pt x="45" y="107"/>
                  <a:pt x="46" y="108"/>
                  <a:pt x="46" y="109"/>
                </a:cubicBezTo>
                <a:cubicBezTo>
                  <a:pt x="46" y="110"/>
                  <a:pt x="45" y="111"/>
                  <a:pt x="44" y="111"/>
                </a:cubicBezTo>
                <a:cubicBezTo>
                  <a:pt x="40" y="111"/>
                  <a:pt x="40" y="111"/>
                  <a:pt x="40" y="111"/>
                </a:cubicBezTo>
                <a:cubicBezTo>
                  <a:pt x="39" y="111"/>
                  <a:pt x="38" y="110"/>
                  <a:pt x="38" y="109"/>
                </a:cubicBezTo>
                <a:close/>
                <a:moveTo>
                  <a:pt x="48" y="12"/>
                </a:moveTo>
                <a:cubicBezTo>
                  <a:pt x="37" y="12"/>
                  <a:pt x="37" y="12"/>
                  <a:pt x="37" y="12"/>
                </a:cubicBezTo>
                <a:cubicBezTo>
                  <a:pt x="36" y="12"/>
                  <a:pt x="35" y="12"/>
                  <a:pt x="35" y="14"/>
                </a:cubicBezTo>
                <a:cubicBezTo>
                  <a:pt x="35" y="15"/>
                  <a:pt x="36" y="15"/>
                  <a:pt x="37" y="15"/>
                </a:cubicBezTo>
                <a:cubicBezTo>
                  <a:pt x="48" y="15"/>
                  <a:pt x="48" y="15"/>
                  <a:pt x="48" y="15"/>
                </a:cubicBezTo>
                <a:cubicBezTo>
                  <a:pt x="49" y="15"/>
                  <a:pt x="50" y="15"/>
                  <a:pt x="50" y="14"/>
                </a:cubicBezTo>
                <a:cubicBezTo>
                  <a:pt x="50" y="12"/>
                  <a:pt x="49" y="12"/>
                  <a:pt x="48" y="12"/>
                </a:cubicBezTo>
                <a:close/>
                <a:moveTo>
                  <a:pt x="85" y="12"/>
                </a:moveTo>
                <a:cubicBezTo>
                  <a:pt x="85" y="111"/>
                  <a:pt x="85" y="111"/>
                  <a:pt x="85" y="111"/>
                </a:cubicBezTo>
                <a:cubicBezTo>
                  <a:pt x="85" y="118"/>
                  <a:pt x="79" y="123"/>
                  <a:pt x="73" y="123"/>
                </a:cubicBezTo>
                <a:cubicBezTo>
                  <a:pt x="12" y="123"/>
                  <a:pt x="12" y="123"/>
                  <a:pt x="12" y="123"/>
                </a:cubicBezTo>
                <a:cubicBezTo>
                  <a:pt x="5" y="123"/>
                  <a:pt x="0" y="118"/>
                  <a:pt x="0" y="111"/>
                </a:cubicBezTo>
                <a:cubicBezTo>
                  <a:pt x="0" y="12"/>
                  <a:pt x="0" y="12"/>
                  <a:pt x="0" y="12"/>
                </a:cubicBezTo>
                <a:cubicBezTo>
                  <a:pt x="0" y="5"/>
                  <a:pt x="5" y="0"/>
                  <a:pt x="12" y="0"/>
                </a:cubicBezTo>
                <a:cubicBezTo>
                  <a:pt x="73" y="0"/>
                  <a:pt x="73" y="0"/>
                  <a:pt x="73" y="0"/>
                </a:cubicBezTo>
                <a:cubicBezTo>
                  <a:pt x="79" y="0"/>
                  <a:pt x="85" y="5"/>
                  <a:pt x="85" y="12"/>
                </a:cubicBezTo>
                <a:close/>
                <a:moveTo>
                  <a:pt x="77" y="104"/>
                </a:moveTo>
                <a:cubicBezTo>
                  <a:pt x="8" y="104"/>
                  <a:pt x="8" y="104"/>
                  <a:pt x="8" y="104"/>
                </a:cubicBezTo>
                <a:cubicBezTo>
                  <a:pt x="8" y="111"/>
                  <a:pt x="8" y="111"/>
                  <a:pt x="8" y="111"/>
                </a:cubicBezTo>
                <a:cubicBezTo>
                  <a:pt x="8" y="113"/>
                  <a:pt x="10" y="115"/>
                  <a:pt x="12" y="115"/>
                </a:cubicBezTo>
                <a:cubicBezTo>
                  <a:pt x="73" y="115"/>
                  <a:pt x="73" y="115"/>
                  <a:pt x="73" y="115"/>
                </a:cubicBezTo>
                <a:cubicBezTo>
                  <a:pt x="75" y="115"/>
                  <a:pt x="77" y="113"/>
                  <a:pt x="77" y="111"/>
                </a:cubicBezTo>
                <a:lnTo>
                  <a:pt x="77" y="104"/>
                </a:lnTo>
                <a:close/>
                <a:moveTo>
                  <a:pt x="77" y="23"/>
                </a:moveTo>
                <a:cubicBezTo>
                  <a:pt x="8" y="23"/>
                  <a:pt x="8" y="23"/>
                  <a:pt x="8" y="23"/>
                </a:cubicBezTo>
                <a:cubicBezTo>
                  <a:pt x="8" y="100"/>
                  <a:pt x="8" y="100"/>
                  <a:pt x="8" y="100"/>
                </a:cubicBezTo>
                <a:cubicBezTo>
                  <a:pt x="77" y="100"/>
                  <a:pt x="77" y="100"/>
                  <a:pt x="77" y="100"/>
                </a:cubicBezTo>
                <a:lnTo>
                  <a:pt x="77" y="23"/>
                </a:lnTo>
                <a:close/>
                <a:moveTo>
                  <a:pt x="77" y="12"/>
                </a:moveTo>
                <a:cubicBezTo>
                  <a:pt x="77" y="9"/>
                  <a:pt x="75" y="8"/>
                  <a:pt x="73" y="8"/>
                </a:cubicBezTo>
                <a:cubicBezTo>
                  <a:pt x="12" y="8"/>
                  <a:pt x="12" y="8"/>
                  <a:pt x="12" y="8"/>
                </a:cubicBezTo>
                <a:cubicBezTo>
                  <a:pt x="10" y="8"/>
                  <a:pt x="8" y="9"/>
                  <a:pt x="8" y="12"/>
                </a:cubicBezTo>
                <a:cubicBezTo>
                  <a:pt x="8" y="19"/>
                  <a:pt x="8" y="19"/>
                  <a:pt x="8" y="19"/>
                </a:cubicBezTo>
                <a:cubicBezTo>
                  <a:pt x="77" y="19"/>
                  <a:pt x="77" y="19"/>
                  <a:pt x="77" y="19"/>
                </a:cubicBezTo>
                <a:lnTo>
                  <a:pt x="77" y="12"/>
                </a:lnTo>
                <a:close/>
                <a:moveTo>
                  <a:pt x="77" y="12"/>
                </a:moveTo>
                <a:cubicBezTo>
                  <a:pt x="77" y="12"/>
                  <a:pt x="77" y="12"/>
                  <a:pt x="77" y="12"/>
                </a:cubicBezTo>
              </a:path>
            </a:pathLst>
          </a:custGeom>
          <a:solidFill>
            <a:srgbClr val="072139"/>
          </a:solidFill>
          <a:ln>
            <a:noFill/>
          </a:ln>
        </p:spPr>
        <p:txBody>
          <a:bodyPr/>
          <a:lstStyle/>
          <a:p>
            <a:endParaRPr lang="en-US" sz="1485"/>
          </a:p>
        </p:txBody>
      </p:sp>
      <p:sp>
        <p:nvSpPr>
          <p:cNvPr id="49" name="TextBox 48">
            <a:extLst>
              <a:ext uri="{FF2B5EF4-FFF2-40B4-BE49-F238E27FC236}">
                <a16:creationId xmlns:a16="http://schemas.microsoft.com/office/drawing/2014/main" id="{BE881F47-BC5C-624C-94BB-775AB0D6D4D9}"/>
              </a:ext>
            </a:extLst>
          </p:cNvPr>
          <p:cNvSpPr txBox="1"/>
          <p:nvPr/>
        </p:nvSpPr>
        <p:spPr>
          <a:xfrm rot="20679970">
            <a:off x="2883455" y="3731127"/>
            <a:ext cx="4880556" cy="861774"/>
          </a:xfrm>
          <a:prstGeom prst="rect">
            <a:avLst/>
          </a:prstGeom>
          <a:noFill/>
        </p:spPr>
        <p:txBody>
          <a:bodyPr wrap="square" rtlCol="0">
            <a:spAutoFit/>
          </a:bodyPr>
          <a:lstStyle/>
          <a:p>
            <a:r>
              <a:rPr lang="en-US" sz="3200" b="1" i="1" dirty="0">
                <a:solidFill>
                  <a:srgbClr val="C33B53"/>
                </a:solidFill>
              </a:rPr>
              <a:t>Insert Audience Stats Here</a:t>
            </a:r>
          </a:p>
          <a:p>
            <a:endParaRPr lang="en-US" dirty="0">
              <a:solidFill>
                <a:srgbClr val="C33B53"/>
              </a:solidFill>
            </a:endParaRPr>
          </a:p>
        </p:txBody>
      </p:sp>
    </p:spTree>
    <p:extLst>
      <p:ext uri="{BB962C8B-B14F-4D97-AF65-F5344CB8AC3E}">
        <p14:creationId xmlns:p14="http://schemas.microsoft.com/office/powerpoint/2010/main" val="2091391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24079" y="4916803"/>
            <a:ext cx="2802712" cy="1681180"/>
          </a:xfrm>
          <a:prstGeom prst="rect">
            <a:avLst/>
          </a:prstGeom>
          <a:noFill/>
        </p:spPr>
        <p:txBody>
          <a:bodyPr wrap="square" tIns="29700" rtlCol="0" anchor="t">
            <a:noAutofit/>
          </a:bodyPr>
          <a:lstStyle/>
          <a:p>
            <a:pPr>
              <a:lnSpc>
                <a:spcPct val="120000"/>
              </a:lnSpc>
            </a:pPr>
            <a:r>
              <a:rPr lang="en-US" sz="866" dirty="0"/>
              <a:t>Founded by XXXXX in 1877, The XXXX Media has had long-standing relationships with both our readers and advertisers. Our team lives and works in this community, giving us the unique perspective and insight your business needs to succeed. Our advertising team is known for well planned, well executed advertising campaigns that deliver a high return on investment.</a:t>
            </a:r>
          </a:p>
        </p:txBody>
      </p:sp>
      <p:sp>
        <p:nvSpPr>
          <p:cNvPr id="17" name="Title 3">
            <a:extLst>
              <a:ext uri="{FF2B5EF4-FFF2-40B4-BE49-F238E27FC236}">
                <a16:creationId xmlns:a16="http://schemas.microsoft.com/office/drawing/2014/main" id="{5FC1FBF8-AC98-734F-AF8E-136926144782}"/>
              </a:ext>
            </a:extLst>
          </p:cNvPr>
          <p:cNvSpPr txBox="1">
            <a:spLocks/>
          </p:cNvSpPr>
          <p:nvPr/>
        </p:nvSpPr>
        <p:spPr>
          <a:xfrm>
            <a:off x="418591" y="2120233"/>
            <a:ext cx="9639808" cy="714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620" spc="248" dirty="0">
                <a:latin typeface="Oswald Light" panose="02000303000000000000" pitchFamily="2" charset="77"/>
              </a:rPr>
              <a:t>THE FACTS</a:t>
            </a:r>
            <a:endParaRPr lang="th-TH" sz="4620" spc="248" dirty="0">
              <a:latin typeface="Oswald Light" panose="02000303000000000000" pitchFamily="2" charset="77"/>
            </a:endParaRPr>
          </a:p>
        </p:txBody>
      </p:sp>
      <p:sp>
        <p:nvSpPr>
          <p:cNvPr id="18" name="Rectangle 17">
            <a:extLst>
              <a:ext uri="{FF2B5EF4-FFF2-40B4-BE49-F238E27FC236}">
                <a16:creationId xmlns:a16="http://schemas.microsoft.com/office/drawing/2014/main" id="{41A9A3AC-927C-E645-A1EF-771397CE1EDF}"/>
              </a:ext>
            </a:extLst>
          </p:cNvPr>
          <p:cNvSpPr/>
          <p:nvPr/>
        </p:nvSpPr>
        <p:spPr>
          <a:xfrm>
            <a:off x="473788" y="1406358"/>
            <a:ext cx="9584612" cy="346524"/>
          </a:xfrm>
          <a:prstGeom prst="rect">
            <a:avLst/>
          </a:prstGeom>
          <a:solidFill>
            <a:srgbClr val="90A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485" dirty="0">
              <a:solidFill>
                <a:schemeClr val="accent1"/>
              </a:solidFill>
            </a:endParaRPr>
          </a:p>
        </p:txBody>
      </p:sp>
      <p:sp>
        <p:nvSpPr>
          <p:cNvPr id="27" name="Subtitle 4">
            <a:extLst>
              <a:ext uri="{FF2B5EF4-FFF2-40B4-BE49-F238E27FC236}">
                <a16:creationId xmlns:a16="http://schemas.microsoft.com/office/drawing/2014/main" id="{C719BAC1-0ABB-3A4A-B5C9-8C1B7DA31064}"/>
              </a:ext>
            </a:extLst>
          </p:cNvPr>
          <p:cNvSpPr txBox="1">
            <a:spLocks/>
          </p:cNvSpPr>
          <p:nvPr/>
        </p:nvSpPr>
        <p:spPr>
          <a:xfrm>
            <a:off x="-1011971" y="1480976"/>
            <a:ext cx="5032267" cy="4045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320" spc="165" dirty="0">
                <a:solidFill>
                  <a:schemeClr val="bg1"/>
                </a:solidFill>
                <a:latin typeface="Oswald Light" panose="02000303000000000000" pitchFamily="2" charset="77"/>
                <a:ea typeface="Helvetica Neue" panose="02000503000000020004" pitchFamily="2" charset="0"/>
                <a:cs typeface="Helvetica Neue" panose="02000503000000020004" pitchFamily="2" charset="0"/>
              </a:rPr>
              <a:t>THE XXXX Media</a:t>
            </a:r>
          </a:p>
        </p:txBody>
      </p:sp>
      <p:sp>
        <p:nvSpPr>
          <p:cNvPr id="58" name="TextBox 57">
            <a:extLst>
              <a:ext uri="{FF2B5EF4-FFF2-40B4-BE49-F238E27FC236}">
                <a16:creationId xmlns:a16="http://schemas.microsoft.com/office/drawing/2014/main" id="{023630B2-0449-8844-B53A-470838082411}"/>
              </a:ext>
            </a:extLst>
          </p:cNvPr>
          <p:cNvSpPr txBox="1"/>
          <p:nvPr/>
        </p:nvSpPr>
        <p:spPr>
          <a:xfrm>
            <a:off x="3664632" y="4916803"/>
            <a:ext cx="2806272" cy="864524"/>
          </a:xfrm>
          <a:prstGeom prst="rect">
            <a:avLst/>
          </a:prstGeom>
          <a:noFill/>
        </p:spPr>
        <p:txBody>
          <a:bodyPr wrap="square" tIns="29700" rtlCol="0" anchor="t">
            <a:noAutofit/>
          </a:bodyPr>
          <a:lstStyle/>
          <a:p>
            <a:pPr>
              <a:lnSpc>
                <a:spcPct val="120000"/>
              </a:lnSpc>
            </a:pPr>
            <a:r>
              <a:rPr lang="en-US" sz="866" dirty="0"/>
              <a:t>The XXXX Media audiences are comprised of highly educated, mid-to-high-income residents, predominantly families with children. Our publications boast the largest reach in the XXX DMA</a:t>
            </a:r>
          </a:p>
        </p:txBody>
      </p:sp>
      <p:sp>
        <p:nvSpPr>
          <p:cNvPr id="65" name="TextBox 64">
            <a:extLst>
              <a:ext uri="{FF2B5EF4-FFF2-40B4-BE49-F238E27FC236}">
                <a16:creationId xmlns:a16="http://schemas.microsoft.com/office/drawing/2014/main" id="{115460BA-9422-4A4A-9817-0AA9EB49BF99}"/>
              </a:ext>
            </a:extLst>
          </p:cNvPr>
          <p:cNvSpPr txBox="1"/>
          <p:nvPr/>
        </p:nvSpPr>
        <p:spPr>
          <a:xfrm>
            <a:off x="6808745" y="4916803"/>
            <a:ext cx="2802674" cy="1725822"/>
          </a:xfrm>
          <a:prstGeom prst="rect">
            <a:avLst/>
          </a:prstGeom>
          <a:noFill/>
        </p:spPr>
        <p:txBody>
          <a:bodyPr wrap="square" tIns="29700" rtlCol="0" anchor="t">
            <a:noAutofit/>
          </a:bodyPr>
          <a:lstStyle/>
          <a:p>
            <a:pPr>
              <a:lnSpc>
                <a:spcPct val="120000"/>
              </a:lnSpc>
            </a:pPr>
            <a:r>
              <a:rPr lang="en-US" sz="866" dirty="0"/>
              <a:t>Award winning journalism for the Bloomington community.</a:t>
            </a:r>
          </a:p>
          <a:p>
            <a:pPr marL="141446" indent="-141446">
              <a:lnSpc>
                <a:spcPct val="120000"/>
              </a:lnSpc>
              <a:buFont typeface="Arial" panose="020B0604020202020204" pitchFamily="34" charset="0"/>
              <a:buChar char="•"/>
            </a:pPr>
            <a:r>
              <a:rPr lang="en-US" sz="866" dirty="0"/>
              <a:t>In 2019, The XXXX Media won 13 awards — 10 of them first place — from the Society of Professional Journalists.</a:t>
            </a:r>
          </a:p>
          <a:p>
            <a:pPr marL="141446" indent="-141446">
              <a:lnSpc>
                <a:spcPct val="120000"/>
              </a:lnSpc>
              <a:buFont typeface="Arial" panose="020B0604020202020204" pitchFamily="34" charset="0"/>
              <a:buChar char="•"/>
            </a:pPr>
            <a:r>
              <a:rPr lang="en-US" sz="866" dirty="0"/>
              <a:t>In 2018, The XXXX Media journalist were awarded  10 awards honors, including four first-place awards and first place </a:t>
            </a:r>
            <a:r>
              <a:rPr lang="en-US" sz="866" i="1" dirty="0"/>
              <a:t>Best Digital Presence</a:t>
            </a:r>
            <a:r>
              <a:rPr lang="en-US" sz="866" dirty="0"/>
              <a:t>, XXXXX</a:t>
            </a:r>
          </a:p>
        </p:txBody>
      </p:sp>
      <p:sp>
        <p:nvSpPr>
          <p:cNvPr id="66" name="TextBox 65">
            <a:extLst>
              <a:ext uri="{FF2B5EF4-FFF2-40B4-BE49-F238E27FC236}">
                <a16:creationId xmlns:a16="http://schemas.microsoft.com/office/drawing/2014/main" id="{D6AF921E-BC99-AB44-AE1C-ED00729D24C9}"/>
              </a:ext>
            </a:extLst>
          </p:cNvPr>
          <p:cNvSpPr txBox="1"/>
          <p:nvPr/>
        </p:nvSpPr>
        <p:spPr>
          <a:xfrm>
            <a:off x="524080" y="4530682"/>
            <a:ext cx="2802711" cy="313902"/>
          </a:xfrm>
          <a:prstGeom prst="rect">
            <a:avLst/>
          </a:prstGeom>
          <a:solidFill>
            <a:srgbClr val="90A7C3"/>
          </a:solidFill>
        </p:spPr>
        <p:txBody>
          <a:bodyPr wrap="square" tIns="29700" rtlCol="0" anchor="ctr">
            <a:noAutofit/>
          </a:bodyPr>
          <a:lstStyle/>
          <a:p>
            <a:pPr algn="ctr">
              <a:lnSpc>
                <a:spcPct val="130000"/>
              </a:lnSpc>
            </a:pPr>
            <a:r>
              <a:rPr lang="en-US" sz="1650" spc="165" dirty="0">
                <a:solidFill>
                  <a:schemeClr val="bg1"/>
                </a:solidFill>
                <a:latin typeface="Oswald Light" panose="02000303000000000000" pitchFamily="2" charset="77"/>
              </a:rPr>
              <a:t>LOCAL</a:t>
            </a:r>
          </a:p>
        </p:txBody>
      </p:sp>
      <p:sp>
        <p:nvSpPr>
          <p:cNvPr id="67" name="TextBox 66">
            <a:extLst>
              <a:ext uri="{FF2B5EF4-FFF2-40B4-BE49-F238E27FC236}">
                <a16:creationId xmlns:a16="http://schemas.microsoft.com/office/drawing/2014/main" id="{2DA5DD44-ECDD-2344-969F-E1BC3128EF07}"/>
              </a:ext>
            </a:extLst>
          </p:cNvPr>
          <p:cNvSpPr txBox="1"/>
          <p:nvPr/>
        </p:nvSpPr>
        <p:spPr>
          <a:xfrm>
            <a:off x="3664632" y="4530682"/>
            <a:ext cx="2806272" cy="313902"/>
          </a:xfrm>
          <a:prstGeom prst="rect">
            <a:avLst/>
          </a:prstGeom>
          <a:solidFill>
            <a:srgbClr val="90A7C3"/>
          </a:solidFill>
        </p:spPr>
        <p:txBody>
          <a:bodyPr wrap="square" tIns="29700" rtlCol="0" anchor="ctr">
            <a:noAutofit/>
          </a:bodyPr>
          <a:lstStyle/>
          <a:p>
            <a:pPr algn="ctr">
              <a:lnSpc>
                <a:spcPct val="130000"/>
              </a:lnSpc>
            </a:pPr>
            <a:r>
              <a:rPr lang="en-US" sz="1650" spc="165" dirty="0">
                <a:solidFill>
                  <a:schemeClr val="bg1"/>
                </a:solidFill>
                <a:latin typeface="Oswald Light" panose="02000303000000000000" pitchFamily="2" charset="77"/>
              </a:rPr>
              <a:t>ENGAGED</a:t>
            </a:r>
          </a:p>
        </p:txBody>
      </p:sp>
      <p:sp>
        <p:nvSpPr>
          <p:cNvPr id="68" name="TextBox 67">
            <a:extLst>
              <a:ext uri="{FF2B5EF4-FFF2-40B4-BE49-F238E27FC236}">
                <a16:creationId xmlns:a16="http://schemas.microsoft.com/office/drawing/2014/main" id="{426307F3-C12F-E84C-8B16-26F3A95B2A21}"/>
              </a:ext>
            </a:extLst>
          </p:cNvPr>
          <p:cNvSpPr txBox="1"/>
          <p:nvPr/>
        </p:nvSpPr>
        <p:spPr>
          <a:xfrm>
            <a:off x="6808745" y="4530682"/>
            <a:ext cx="2802674" cy="313902"/>
          </a:xfrm>
          <a:prstGeom prst="rect">
            <a:avLst/>
          </a:prstGeom>
          <a:solidFill>
            <a:srgbClr val="90A7C3"/>
          </a:solidFill>
        </p:spPr>
        <p:txBody>
          <a:bodyPr wrap="square" tIns="29700" rtlCol="0" anchor="ctr">
            <a:noAutofit/>
          </a:bodyPr>
          <a:lstStyle/>
          <a:p>
            <a:pPr algn="ctr">
              <a:lnSpc>
                <a:spcPct val="130000"/>
              </a:lnSpc>
            </a:pPr>
            <a:r>
              <a:rPr lang="en-US" sz="1650" spc="165" dirty="0">
                <a:solidFill>
                  <a:schemeClr val="bg1"/>
                </a:solidFill>
                <a:latin typeface="Oswald Light" panose="02000303000000000000" pitchFamily="2" charset="77"/>
              </a:rPr>
              <a:t>TRUSTED</a:t>
            </a:r>
          </a:p>
        </p:txBody>
      </p:sp>
      <p:pic>
        <p:nvPicPr>
          <p:cNvPr id="3" name="Picture 2">
            <a:extLst>
              <a:ext uri="{FF2B5EF4-FFF2-40B4-BE49-F238E27FC236}">
                <a16:creationId xmlns:a16="http://schemas.microsoft.com/office/drawing/2014/main" id="{051D2F10-E0BB-5F4C-99F3-EE5DFE9E9F37}"/>
              </a:ext>
            </a:extLst>
          </p:cNvPr>
          <p:cNvPicPr>
            <a:picLocks noChangeAspect="1"/>
          </p:cNvPicPr>
          <p:nvPr/>
        </p:nvPicPr>
        <p:blipFill rotWithShape="1">
          <a:blip r:embed="rId2">
            <a:extLst>
              <a:ext uri="{28A0092B-C50C-407E-A947-70E740481C1C}">
                <a14:useLocalDpi xmlns:a14="http://schemas.microsoft.com/office/drawing/2010/main" val="0"/>
              </a:ext>
            </a:extLst>
          </a:blip>
          <a:srcRect t="-1" b="19408"/>
          <a:stretch/>
        </p:blipFill>
        <p:spPr>
          <a:xfrm>
            <a:off x="3664632" y="2831107"/>
            <a:ext cx="2806272" cy="1600270"/>
          </a:xfrm>
          <a:prstGeom prst="rect">
            <a:avLst/>
          </a:prstGeom>
        </p:spPr>
      </p:pic>
      <p:pic>
        <p:nvPicPr>
          <p:cNvPr id="5" name="Picture 4">
            <a:extLst>
              <a:ext uri="{FF2B5EF4-FFF2-40B4-BE49-F238E27FC236}">
                <a16:creationId xmlns:a16="http://schemas.microsoft.com/office/drawing/2014/main" id="{18D6F621-B324-AB46-9E42-999DD06B0749}"/>
              </a:ext>
            </a:extLst>
          </p:cNvPr>
          <p:cNvPicPr>
            <a:picLocks noChangeAspect="1"/>
          </p:cNvPicPr>
          <p:nvPr/>
        </p:nvPicPr>
        <p:blipFill rotWithShape="1">
          <a:blip r:embed="rId3">
            <a:extLst>
              <a:ext uri="{28A0092B-C50C-407E-A947-70E740481C1C}">
                <a14:useLocalDpi xmlns:a14="http://schemas.microsoft.com/office/drawing/2010/main" val="0"/>
              </a:ext>
            </a:extLst>
          </a:blip>
          <a:srcRect b="14824"/>
          <a:stretch/>
        </p:blipFill>
        <p:spPr>
          <a:xfrm>
            <a:off x="6808745" y="2839908"/>
            <a:ext cx="2802674" cy="1591469"/>
          </a:xfrm>
          <a:prstGeom prst="rect">
            <a:avLst/>
          </a:prstGeom>
        </p:spPr>
      </p:pic>
      <p:pic>
        <p:nvPicPr>
          <p:cNvPr id="7" name="Picture 6">
            <a:extLst>
              <a:ext uri="{FF2B5EF4-FFF2-40B4-BE49-F238E27FC236}">
                <a16:creationId xmlns:a16="http://schemas.microsoft.com/office/drawing/2014/main" id="{4AEF17DE-7C74-B445-B2AB-749572901E78}"/>
              </a:ext>
            </a:extLst>
          </p:cNvPr>
          <p:cNvPicPr>
            <a:picLocks noChangeAspect="1"/>
          </p:cNvPicPr>
          <p:nvPr/>
        </p:nvPicPr>
        <p:blipFill rotWithShape="1">
          <a:blip r:embed="rId4">
            <a:extLst>
              <a:ext uri="{28A0092B-C50C-407E-A947-70E740481C1C}">
                <a14:useLocalDpi xmlns:a14="http://schemas.microsoft.com/office/drawing/2010/main" val="0"/>
              </a:ext>
            </a:extLst>
          </a:blip>
          <a:srcRect b="14162"/>
          <a:stretch/>
        </p:blipFill>
        <p:spPr>
          <a:xfrm>
            <a:off x="524079" y="2831107"/>
            <a:ext cx="2802712" cy="1603865"/>
          </a:xfrm>
          <a:prstGeom prst="rect">
            <a:avLst/>
          </a:prstGeom>
        </p:spPr>
      </p:pic>
    </p:spTree>
    <p:extLst>
      <p:ext uri="{BB962C8B-B14F-4D97-AF65-F5344CB8AC3E}">
        <p14:creationId xmlns:p14="http://schemas.microsoft.com/office/powerpoint/2010/main" val="2393850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3">
            <a:extLst>
              <a:ext uri="{FF2B5EF4-FFF2-40B4-BE49-F238E27FC236}">
                <a16:creationId xmlns:a16="http://schemas.microsoft.com/office/drawing/2014/main" id="{40F147A1-FF74-004B-A697-F77AC8943D90}"/>
              </a:ext>
            </a:extLst>
          </p:cNvPr>
          <p:cNvSpPr txBox="1">
            <a:spLocks/>
          </p:cNvSpPr>
          <p:nvPr/>
        </p:nvSpPr>
        <p:spPr>
          <a:xfrm>
            <a:off x="418591" y="1928902"/>
            <a:ext cx="9639808" cy="714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620" spc="248" dirty="0">
                <a:latin typeface="Oswald Light" panose="02000303000000000000" pitchFamily="2" charset="77"/>
              </a:rPr>
              <a:t>TARGETED DEMOGRAPHICS</a:t>
            </a:r>
            <a:endParaRPr lang="th-TH" sz="4620" spc="248" dirty="0">
              <a:latin typeface="Oswald Light" panose="02000303000000000000" pitchFamily="2" charset="77"/>
            </a:endParaRPr>
          </a:p>
        </p:txBody>
      </p:sp>
      <p:sp>
        <p:nvSpPr>
          <p:cNvPr id="30" name="Rectangle 29">
            <a:extLst>
              <a:ext uri="{FF2B5EF4-FFF2-40B4-BE49-F238E27FC236}">
                <a16:creationId xmlns:a16="http://schemas.microsoft.com/office/drawing/2014/main" id="{E7B0338B-DD62-0648-A392-104B886D3E7E}"/>
              </a:ext>
            </a:extLst>
          </p:cNvPr>
          <p:cNvSpPr/>
          <p:nvPr/>
        </p:nvSpPr>
        <p:spPr>
          <a:xfrm>
            <a:off x="473788" y="1406358"/>
            <a:ext cx="9584612" cy="346524"/>
          </a:xfrm>
          <a:prstGeom prst="rect">
            <a:avLst/>
          </a:prstGeom>
          <a:solidFill>
            <a:srgbClr val="90A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485" dirty="0">
              <a:solidFill>
                <a:schemeClr val="accent1"/>
              </a:solidFill>
            </a:endParaRPr>
          </a:p>
        </p:txBody>
      </p:sp>
      <p:sp>
        <p:nvSpPr>
          <p:cNvPr id="31" name="Subtitle 4">
            <a:extLst>
              <a:ext uri="{FF2B5EF4-FFF2-40B4-BE49-F238E27FC236}">
                <a16:creationId xmlns:a16="http://schemas.microsoft.com/office/drawing/2014/main" id="{5FF8123A-8849-DC4D-B0D7-BF4982BB3886}"/>
              </a:ext>
            </a:extLst>
          </p:cNvPr>
          <p:cNvSpPr txBox="1">
            <a:spLocks/>
          </p:cNvSpPr>
          <p:nvPr/>
        </p:nvSpPr>
        <p:spPr>
          <a:xfrm>
            <a:off x="-1011971" y="1480976"/>
            <a:ext cx="5032267" cy="4045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320" spc="165" dirty="0">
                <a:solidFill>
                  <a:schemeClr val="bg1"/>
                </a:solidFill>
                <a:latin typeface="Oswald Light" panose="02000303000000000000" pitchFamily="2" charset="77"/>
                <a:ea typeface="Helvetica Neue" panose="02000503000000020004" pitchFamily="2" charset="0"/>
                <a:cs typeface="Helvetica Neue" panose="02000503000000020004" pitchFamily="2" charset="0"/>
              </a:rPr>
              <a:t>THE XXXX Media</a:t>
            </a:r>
          </a:p>
        </p:txBody>
      </p:sp>
      <p:grpSp>
        <p:nvGrpSpPr>
          <p:cNvPr id="67" name="Group 66">
            <a:extLst>
              <a:ext uri="{FF2B5EF4-FFF2-40B4-BE49-F238E27FC236}">
                <a16:creationId xmlns:a16="http://schemas.microsoft.com/office/drawing/2014/main" id="{B9E1FBF6-2D87-2049-8C73-E1B65B2DA410}"/>
              </a:ext>
            </a:extLst>
          </p:cNvPr>
          <p:cNvGrpSpPr/>
          <p:nvPr/>
        </p:nvGrpSpPr>
        <p:grpSpPr>
          <a:xfrm>
            <a:off x="865121" y="4590180"/>
            <a:ext cx="2951826" cy="1753633"/>
            <a:chOff x="2163237" y="2658601"/>
            <a:chExt cx="3577971" cy="2125616"/>
          </a:xfrm>
        </p:grpSpPr>
        <p:graphicFrame>
          <p:nvGraphicFramePr>
            <p:cNvPr id="20" name="Chart 19"/>
            <p:cNvGraphicFramePr/>
            <p:nvPr>
              <p:extLst/>
            </p:nvPr>
          </p:nvGraphicFramePr>
          <p:xfrm>
            <a:off x="2351121" y="2663102"/>
            <a:ext cx="3181673" cy="2121115"/>
          </p:xfrm>
          <a:graphic>
            <a:graphicData uri="http://schemas.openxmlformats.org/drawingml/2006/chart">
              <c:chart xmlns:c="http://schemas.openxmlformats.org/drawingml/2006/chart" xmlns:r="http://schemas.openxmlformats.org/officeDocument/2006/relationships" r:id="rId2"/>
            </a:graphicData>
          </a:graphic>
        </p:graphicFrame>
        <p:cxnSp>
          <p:nvCxnSpPr>
            <p:cNvPr id="32" name="Straight Connector 31">
              <a:extLst>
                <a:ext uri="{FF2B5EF4-FFF2-40B4-BE49-F238E27FC236}">
                  <a16:creationId xmlns:a16="http://schemas.microsoft.com/office/drawing/2014/main" id="{4DD3BFA6-F3CB-3144-97E1-731CB722E073}"/>
                </a:ext>
              </a:extLst>
            </p:cNvPr>
            <p:cNvCxnSpPr>
              <a:cxnSpLocks/>
            </p:cNvCxnSpPr>
            <p:nvPr/>
          </p:nvCxnSpPr>
          <p:spPr>
            <a:xfrm flipH="1">
              <a:off x="4657847" y="4186422"/>
              <a:ext cx="417073" cy="0"/>
            </a:xfrm>
            <a:prstGeom prst="line">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4B20169-66B7-D74E-8B29-115D4A3E308C}"/>
                </a:ext>
              </a:extLst>
            </p:cNvPr>
            <p:cNvCxnSpPr>
              <a:cxnSpLocks/>
            </p:cNvCxnSpPr>
            <p:nvPr/>
          </p:nvCxnSpPr>
          <p:spPr>
            <a:xfrm flipH="1">
              <a:off x="4657846" y="3421006"/>
              <a:ext cx="436975" cy="58432"/>
            </a:xfrm>
            <a:prstGeom prst="line">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83DDE39-7ABE-334E-BB85-B3E43AD9496C}"/>
                </a:ext>
              </a:extLst>
            </p:cNvPr>
            <p:cNvCxnSpPr>
              <a:cxnSpLocks/>
            </p:cNvCxnSpPr>
            <p:nvPr/>
          </p:nvCxnSpPr>
          <p:spPr>
            <a:xfrm flipH="1">
              <a:off x="4325344" y="2843443"/>
              <a:ext cx="382254" cy="125560"/>
            </a:xfrm>
            <a:prstGeom prst="line">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1B7F7D01-B4ED-AA41-B40F-7C1D4D385D34}"/>
                </a:ext>
              </a:extLst>
            </p:cNvPr>
            <p:cNvCxnSpPr>
              <a:cxnSpLocks/>
            </p:cNvCxnSpPr>
            <p:nvPr/>
          </p:nvCxnSpPr>
          <p:spPr>
            <a:xfrm flipH="1">
              <a:off x="2903389" y="4327671"/>
              <a:ext cx="433747" cy="0"/>
            </a:xfrm>
            <a:prstGeom prst="line">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C7D8097-4DAC-D041-B6A9-88C5BF5DBB5C}"/>
                </a:ext>
              </a:extLst>
            </p:cNvPr>
            <p:cNvCxnSpPr>
              <a:cxnSpLocks/>
            </p:cNvCxnSpPr>
            <p:nvPr/>
          </p:nvCxnSpPr>
          <p:spPr>
            <a:xfrm flipH="1">
              <a:off x="2794384" y="3573104"/>
              <a:ext cx="309728" cy="56320"/>
            </a:xfrm>
            <a:prstGeom prst="line">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7646A63-FD46-3C4D-984D-78E50D40888D}"/>
                </a:ext>
              </a:extLst>
            </p:cNvPr>
            <p:cNvCxnSpPr>
              <a:cxnSpLocks/>
            </p:cNvCxnSpPr>
            <p:nvPr/>
          </p:nvCxnSpPr>
          <p:spPr>
            <a:xfrm flipH="1" flipV="1">
              <a:off x="3290611" y="2777813"/>
              <a:ext cx="430181" cy="111350"/>
            </a:xfrm>
            <a:prstGeom prst="line">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45" name="Subtitle 4">
              <a:extLst>
                <a:ext uri="{FF2B5EF4-FFF2-40B4-BE49-F238E27FC236}">
                  <a16:creationId xmlns:a16="http://schemas.microsoft.com/office/drawing/2014/main" id="{E2B18414-57DA-0F4D-B7C7-EF3FA6B9F914}"/>
                </a:ext>
              </a:extLst>
            </p:cNvPr>
            <p:cNvSpPr txBox="1">
              <a:spLocks/>
            </p:cNvSpPr>
            <p:nvPr/>
          </p:nvSpPr>
          <p:spPr>
            <a:xfrm>
              <a:off x="4728990" y="2725863"/>
              <a:ext cx="1012218" cy="3402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743" spc="83" dirty="0">
                  <a:ea typeface="Helvetica Neue" panose="02000503000000020004" pitchFamily="2" charset="0"/>
                  <a:cs typeface="Helvetica Neue" panose="02000503000000020004" pitchFamily="2" charset="0"/>
                </a:rPr>
                <a:t>AGE:65+</a:t>
              </a:r>
            </a:p>
          </p:txBody>
        </p:sp>
        <p:sp>
          <p:nvSpPr>
            <p:cNvPr id="47" name="Subtitle 4">
              <a:extLst>
                <a:ext uri="{FF2B5EF4-FFF2-40B4-BE49-F238E27FC236}">
                  <a16:creationId xmlns:a16="http://schemas.microsoft.com/office/drawing/2014/main" id="{DC16DA6D-7B79-6A41-A1F1-761DC7F9C7C2}"/>
                </a:ext>
              </a:extLst>
            </p:cNvPr>
            <p:cNvSpPr txBox="1">
              <a:spLocks/>
            </p:cNvSpPr>
            <p:nvPr/>
          </p:nvSpPr>
          <p:spPr>
            <a:xfrm>
              <a:off x="3929206" y="2843443"/>
              <a:ext cx="477497" cy="3402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825" dirty="0">
                  <a:solidFill>
                    <a:schemeClr val="bg1"/>
                  </a:solidFill>
                  <a:latin typeface="Oswald Light" panose="02000303000000000000" pitchFamily="2" charset="77"/>
                  <a:ea typeface="Helvetica Neue" panose="02000503000000020004" pitchFamily="2" charset="0"/>
                  <a:cs typeface="Helvetica Neue" panose="02000503000000020004" pitchFamily="2" charset="0"/>
                </a:rPr>
                <a:t>8%</a:t>
              </a:r>
            </a:p>
          </p:txBody>
        </p:sp>
        <p:sp>
          <p:nvSpPr>
            <p:cNvPr id="48" name="Subtitle 4">
              <a:extLst>
                <a:ext uri="{FF2B5EF4-FFF2-40B4-BE49-F238E27FC236}">
                  <a16:creationId xmlns:a16="http://schemas.microsoft.com/office/drawing/2014/main" id="{8A68866D-0D0C-FE44-A59B-F7A488DD0B89}"/>
                </a:ext>
              </a:extLst>
            </p:cNvPr>
            <p:cNvSpPr txBox="1">
              <a:spLocks/>
            </p:cNvSpPr>
            <p:nvPr/>
          </p:nvSpPr>
          <p:spPr>
            <a:xfrm>
              <a:off x="5118787" y="3309293"/>
              <a:ext cx="601891" cy="34029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743" spc="83" dirty="0">
                  <a:ea typeface="Helvetica Neue" panose="02000503000000020004" pitchFamily="2" charset="0"/>
                  <a:cs typeface="Helvetica Neue" panose="02000503000000020004" pitchFamily="2" charset="0"/>
                </a:rPr>
                <a:t>AGE: </a:t>
              </a:r>
              <a:br>
                <a:rPr lang="en-GB" sz="743" spc="83" dirty="0">
                  <a:ea typeface="Helvetica Neue" panose="02000503000000020004" pitchFamily="2" charset="0"/>
                  <a:cs typeface="Helvetica Neue" panose="02000503000000020004" pitchFamily="2" charset="0"/>
                </a:rPr>
              </a:br>
              <a:r>
                <a:rPr lang="en-GB" sz="743" spc="83" dirty="0">
                  <a:ea typeface="Helvetica Neue" panose="02000503000000020004" pitchFamily="2" charset="0"/>
                  <a:cs typeface="Helvetica Neue" panose="02000503000000020004" pitchFamily="2" charset="0"/>
                </a:rPr>
                <a:t>55-64</a:t>
              </a:r>
            </a:p>
          </p:txBody>
        </p:sp>
        <p:sp>
          <p:nvSpPr>
            <p:cNvPr id="49" name="Subtitle 4">
              <a:extLst>
                <a:ext uri="{FF2B5EF4-FFF2-40B4-BE49-F238E27FC236}">
                  <a16:creationId xmlns:a16="http://schemas.microsoft.com/office/drawing/2014/main" id="{4D826133-5EC4-FC49-90BA-CA84CA4E8DE7}"/>
                </a:ext>
              </a:extLst>
            </p:cNvPr>
            <p:cNvSpPr txBox="1">
              <a:spLocks/>
            </p:cNvSpPr>
            <p:nvPr/>
          </p:nvSpPr>
          <p:spPr>
            <a:xfrm>
              <a:off x="5094821" y="4085754"/>
              <a:ext cx="580512" cy="3402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743" spc="83" dirty="0">
                  <a:ea typeface="Helvetica Neue" panose="02000503000000020004" pitchFamily="2" charset="0"/>
                  <a:cs typeface="Helvetica Neue" panose="02000503000000020004" pitchFamily="2" charset="0"/>
                </a:rPr>
                <a:t>AGE:</a:t>
              </a:r>
              <a:br>
                <a:rPr lang="en-GB" sz="743" spc="83" dirty="0">
                  <a:ea typeface="Helvetica Neue" panose="02000503000000020004" pitchFamily="2" charset="0"/>
                  <a:cs typeface="Helvetica Neue" panose="02000503000000020004" pitchFamily="2" charset="0"/>
                </a:rPr>
              </a:br>
              <a:r>
                <a:rPr lang="en-GB" sz="743" spc="83" dirty="0">
                  <a:ea typeface="Helvetica Neue" panose="02000503000000020004" pitchFamily="2" charset="0"/>
                  <a:cs typeface="Helvetica Neue" panose="02000503000000020004" pitchFamily="2" charset="0"/>
                </a:rPr>
                <a:t>45-54</a:t>
              </a:r>
            </a:p>
          </p:txBody>
        </p:sp>
        <p:sp>
          <p:nvSpPr>
            <p:cNvPr id="50" name="Subtitle 4">
              <a:extLst>
                <a:ext uri="{FF2B5EF4-FFF2-40B4-BE49-F238E27FC236}">
                  <a16:creationId xmlns:a16="http://schemas.microsoft.com/office/drawing/2014/main" id="{590CAFE5-DBD0-B946-80B5-5AA60ADB3E20}"/>
                </a:ext>
              </a:extLst>
            </p:cNvPr>
            <p:cNvSpPr txBox="1">
              <a:spLocks/>
            </p:cNvSpPr>
            <p:nvPr/>
          </p:nvSpPr>
          <p:spPr>
            <a:xfrm>
              <a:off x="2486871" y="2658601"/>
              <a:ext cx="803740" cy="3402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743" spc="83" dirty="0">
                  <a:ea typeface="Helvetica Neue" panose="02000503000000020004" pitchFamily="2" charset="0"/>
                  <a:cs typeface="Helvetica Neue" panose="02000503000000020004" pitchFamily="2" charset="0"/>
                </a:rPr>
                <a:t>AGE: &lt;24</a:t>
              </a:r>
            </a:p>
          </p:txBody>
        </p:sp>
        <p:sp>
          <p:nvSpPr>
            <p:cNvPr id="52" name="Subtitle 4">
              <a:extLst>
                <a:ext uri="{FF2B5EF4-FFF2-40B4-BE49-F238E27FC236}">
                  <a16:creationId xmlns:a16="http://schemas.microsoft.com/office/drawing/2014/main" id="{33E3FF7C-640B-4846-989F-96E5DFC51E76}"/>
                </a:ext>
              </a:extLst>
            </p:cNvPr>
            <p:cNvSpPr txBox="1">
              <a:spLocks/>
            </p:cNvSpPr>
            <p:nvPr/>
          </p:nvSpPr>
          <p:spPr>
            <a:xfrm>
              <a:off x="2208582" y="3573104"/>
              <a:ext cx="637570" cy="3402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743" spc="83" dirty="0">
                  <a:ea typeface="Helvetica Neue" panose="02000503000000020004" pitchFamily="2" charset="0"/>
                  <a:cs typeface="Helvetica Neue" panose="02000503000000020004" pitchFamily="2" charset="0"/>
                </a:rPr>
                <a:t>AGE:</a:t>
              </a:r>
              <a:br>
                <a:rPr lang="en-GB" sz="743" spc="83" dirty="0">
                  <a:ea typeface="Helvetica Neue" panose="02000503000000020004" pitchFamily="2" charset="0"/>
                  <a:cs typeface="Helvetica Neue" panose="02000503000000020004" pitchFamily="2" charset="0"/>
                </a:rPr>
              </a:br>
              <a:r>
                <a:rPr lang="en-GB" sz="743" spc="83" dirty="0">
                  <a:ea typeface="Helvetica Neue" panose="02000503000000020004" pitchFamily="2" charset="0"/>
                  <a:cs typeface="Helvetica Neue" panose="02000503000000020004" pitchFamily="2" charset="0"/>
                </a:rPr>
                <a:t>25-34</a:t>
              </a:r>
            </a:p>
          </p:txBody>
        </p:sp>
        <p:sp>
          <p:nvSpPr>
            <p:cNvPr id="53" name="Subtitle 4">
              <a:extLst>
                <a:ext uri="{FF2B5EF4-FFF2-40B4-BE49-F238E27FC236}">
                  <a16:creationId xmlns:a16="http://schemas.microsoft.com/office/drawing/2014/main" id="{CB734DDD-AC8B-3640-80ED-D01B8BD36F84}"/>
                </a:ext>
              </a:extLst>
            </p:cNvPr>
            <p:cNvSpPr txBox="1">
              <a:spLocks/>
            </p:cNvSpPr>
            <p:nvPr/>
          </p:nvSpPr>
          <p:spPr>
            <a:xfrm>
              <a:off x="2163237" y="4219611"/>
              <a:ext cx="740151" cy="3402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GB" sz="743" spc="83" dirty="0">
                  <a:ea typeface="Helvetica Neue" panose="02000503000000020004" pitchFamily="2" charset="0"/>
                  <a:cs typeface="Helvetica Neue" panose="02000503000000020004" pitchFamily="2" charset="0"/>
                </a:rPr>
                <a:t>AGE:</a:t>
              </a:r>
              <a:br>
                <a:rPr lang="en-GB" sz="743" spc="83" dirty="0">
                  <a:ea typeface="Helvetica Neue" panose="02000503000000020004" pitchFamily="2" charset="0"/>
                  <a:cs typeface="Helvetica Neue" panose="02000503000000020004" pitchFamily="2" charset="0"/>
                </a:rPr>
              </a:br>
              <a:r>
                <a:rPr lang="en-GB" sz="743" spc="83" dirty="0">
                  <a:ea typeface="Helvetica Neue" panose="02000503000000020004" pitchFamily="2" charset="0"/>
                  <a:cs typeface="Helvetica Neue" panose="02000503000000020004" pitchFamily="2" charset="0"/>
                </a:rPr>
                <a:t>35-44</a:t>
              </a:r>
            </a:p>
          </p:txBody>
        </p:sp>
        <p:sp>
          <p:nvSpPr>
            <p:cNvPr id="54" name="Subtitle 4">
              <a:extLst>
                <a:ext uri="{FF2B5EF4-FFF2-40B4-BE49-F238E27FC236}">
                  <a16:creationId xmlns:a16="http://schemas.microsoft.com/office/drawing/2014/main" id="{3B3A9A17-864B-BC47-BA3F-BCEB7697A5D1}"/>
                </a:ext>
              </a:extLst>
            </p:cNvPr>
            <p:cNvSpPr txBox="1">
              <a:spLocks/>
            </p:cNvSpPr>
            <p:nvPr/>
          </p:nvSpPr>
          <p:spPr>
            <a:xfrm>
              <a:off x="4362843" y="3178397"/>
              <a:ext cx="477497" cy="3402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825" dirty="0">
                  <a:solidFill>
                    <a:schemeClr val="bg1"/>
                  </a:solidFill>
                  <a:latin typeface="Oswald Light" panose="02000303000000000000" pitchFamily="2" charset="77"/>
                  <a:ea typeface="Helvetica Neue" panose="02000503000000020004" pitchFamily="2" charset="0"/>
                  <a:cs typeface="Helvetica Neue" panose="02000503000000020004" pitchFamily="2" charset="0"/>
                </a:rPr>
                <a:t>14%</a:t>
              </a:r>
            </a:p>
          </p:txBody>
        </p:sp>
        <p:sp>
          <p:nvSpPr>
            <p:cNvPr id="56" name="Subtitle 4">
              <a:extLst>
                <a:ext uri="{FF2B5EF4-FFF2-40B4-BE49-F238E27FC236}">
                  <a16:creationId xmlns:a16="http://schemas.microsoft.com/office/drawing/2014/main" id="{F569CD82-1154-944D-A6AE-15BCB17A0C66}"/>
                </a:ext>
              </a:extLst>
            </p:cNvPr>
            <p:cNvSpPr txBox="1">
              <a:spLocks/>
            </p:cNvSpPr>
            <p:nvPr/>
          </p:nvSpPr>
          <p:spPr>
            <a:xfrm>
              <a:off x="4230101" y="4157526"/>
              <a:ext cx="477497" cy="3402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825" dirty="0">
                  <a:solidFill>
                    <a:schemeClr val="bg1"/>
                  </a:solidFill>
                  <a:latin typeface="Oswald Light" panose="02000303000000000000" pitchFamily="2" charset="77"/>
                  <a:ea typeface="Helvetica Neue" panose="02000503000000020004" pitchFamily="2" charset="0"/>
                  <a:cs typeface="Helvetica Neue" panose="02000503000000020004" pitchFamily="2" charset="0"/>
                </a:rPr>
                <a:t>19%</a:t>
              </a:r>
            </a:p>
          </p:txBody>
        </p:sp>
        <p:sp>
          <p:nvSpPr>
            <p:cNvPr id="57" name="Subtitle 4">
              <a:extLst>
                <a:ext uri="{FF2B5EF4-FFF2-40B4-BE49-F238E27FC236}">
                  <a16:creationId xmlns:a16="http://schemas.microsoft.com/office/drawing/2014/main" id="{8AAEAC9F-C2B5-114A-9A3C-2F10E08C879E}"/>
                </a:ext>
              </a:extLst>
            </p:cNvPr>
            <p:cNvSpPr txBox="1">
              <a:spLocks/>
            </p:cNvSpPr>
            <p:nvPr/>
          </p:nvSpPr>
          <p:spPr>
            <a:xfrm>
              <a:off x="3318856" y="4259957"/>
              <a:ext cx="477497" cy="3402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825" dirty="0">
                  <a:solidFill>
                    <a:schemeClr val="bg1"/>
                  </a:solidFill>
                  <a:latin typeface="Oswald Light" panose="02000303000000000000" pitchFamily="2" charset="77"/>
                  <a:ea typeface="Helvetica Neue" panose="02000503000000020004" pitchFamily="2" charset="0"/>
                  <a:cs typeface="Helvetica Neue" panose="02000503000000020004" pitchFamily="2" charset="0"/>
                </a:rPr>
                <a:t>20%</a:t>
              </a:r>
            </a:p>
          </p:txBody>
        </p:sp>
        <p:sp>
          <p:nvSpPr>
            <p:cNvPr id="59" name="Subtitle 4">
              <a:extLst>
                <a:ext uri="{FF2B5EF4-FFF2-40B4-BE49-F238E27FC236}">
                  <a16:creationId xmlns:a16="http://schemas.microsoft.com/office/drawing/2014/main" id="{A794362E-81B7-EA4E-A710-CF95307FAA21}"/>
                </a:ext>
              </a:extLst>
            </p:cNvPr>
            <p:cNvSpPr txBox="1">
              <a:spLocks/>
            </p:cNvSpPr>
            <p:nvPr/>
          </p:nvSpPr>
          <p:spPr>
            <a:xfrm>
              <a:off x="2982268" y="3289134"/>
              <a:ext cx="477497" cy="3402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825" dirty="0">
                  <a:solidFill>
                    <a:schemeClr val="bg1"/>
                  </a:solidFill>
                  <a:latin typeface="Oswald Light" panose="02000303000000000000" pitchFamily="2" charset="77"/>
                  <a:ea typeface="Helvetica Neue" panose="02000503000000020004" pitchFamily="2" charset="0"/>
                  <a:cs typeface="Helvetica Neue" panose="02000503000000020004" pitchFamily="2" charset="0"/>
                </a:rPr>
                <a:t>15%</a:t>
              </a:r>
            </a:p>
          </p:txBody>
        </p:sp>
        <p:sp>
          <p:nvSpPr>
            <p:cNvPr id="60" name="Subtitle 4">
              <a:extLst>
                <a:ext uri="{FF2B5EF4-FFF2-40B4-BE49-F238E27FC236}">
                  <a16:creationId xmlns:a16="http://schemas.microsoft.com/office/drawing/2014/main" id="{B5689065-2989-FB4F-82BD-0257905E2DC4}"/>
                </a:ext>
              </a:extLst>
            </p:cNvPr>
            <p:cNvSpPr txBox="1">
              <a:spLocks/>
            </p:cNvSpPr>
            <p:nvPr/>
          </p:nvSpPr>
          <p:spPr>
            <a:xfrm>
              <a:off x="3429180" y="2880020"/>
              <a:ext cx="477497" cy="34029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GB" sz="825" dirty="0">
                  <a:solidFill>
                    <a:schemeClr val="bg1"/>
                  </a:solidFill>
                  <a:latin typeface="Oswald Light" panose="02000303000000000000" pitchFamily="2" charset="77"/>
                  <a:ea typeface="Helvetica Neue" panose="02000503000000020004" pitchFamily="2" charset="0"/>
                  <a:cs typeface="Helvetica Neue" panose="02000503000000020004" pitchFamily="2" charset="0"/>
                </a:rPr>
                <a:t>24%</a:t>
              </a:r>
            </a:p>
          </p:txBody>
        </p:sp>
      </p:grpSp>
      <p:sp>
        <p:nvSpPr>
          <p:cNvPr id="93" name="Rectangle 92">
            <a:extLst>
              <a:ext uri="{FF2B5EF4-FFF2-40B4-BE49-F238E27FC236}">
                <a16:creationId xmlns:a16="http://schemas.microsoft.com/office/drawing/2014/main" id="{1B385DC5-7F43-9440-BFED-F7B8E1B7268B}"/>
              </a:ext>
            </a:extLst>
          </p:cNvPr>
          <p:cNvSpPr/>
          <p:nvPr/>
        </p:nvSpPr>
        <p:spPr>
          <a:xfrm>
            <a:off x="460681" y="3169619"/>
            <a:ext cx="4219204" cy="1253548"/>
          </a:xfrm>
          <a:prstGeom prst="rect">
            <a:avLst/>
          </a:prstGeom>
        </p:spPr>
        <p:txBody>
          <a:bodyPr wrap="square">
            <a:spAutoFit/>
          </a:bodyPr>
          <a:lstStyle/>
          <a:p>
            <a:pPr>
              <a:lnSpc>
                <a:spcPct val="120000"/>
              </a:lnSpc>
            </a:pPr>
            <a:r>
              <a:rPr lang="en-US" sz="907" dirty="0"/>
              <a:t>Online readers are engaged, liked to be kept up-to-date on local events and return to the website several times a day. </a:t>
            </a:r>
            <a:br>
              <a:rPr lang="en-US" sz="907" dirty="0"/>
            </a:br>
            <a:endParaRPr lang="en-US" sz="907" dirty="0"/>
          </a:p>
          <a:p>
            <a:pPr marL="141446" indent="-141446">
              <a:lnSpc>
                <a:spcPct val="120000"/>
              </a:lnSpc>
              <a:buFont typeface="Arial" panose="020B0604020202020204" pitchFamily="34" charset="0"/>
              <a:buChar char="•"/>
            </a:pPr>
            <a:r>
              <a:rPr lang="en-US" sz="907" dirty="0"/>
              <a:t>72% of visitors are returning visitors </a:t>
            </a:r>
          </a:p>
          <a:p>
            <a:pPr marL="141446" indent="-141446">
              <a:lnSpc>
                <a:spcPct val="120000"/>
              </a:lnSpc>
              <a:buFont typeface="Arial" panose="020B0604020202020204" pitchFamily="34" charset="0"/>
              <a:buChar char="•"/>
            </a:pPr>
            <a:r>
              <a:rPr lang="en-US" sz="907" dirty="0"/>
              <a:t>53% of visitors are between 35-64 years old</a:t>
            </a:r>
          </a:p>
          <a:p>
            <a:pPr marL="141446" indent="-141446">
              <a:lnSpc>
                <a:spcPct val="120000"/>
              </a:lnSpc>
              <a:buFont typeface="Arial" panose="020B0604020202020204" pitchFamily="34" charset="0"/>
              <a:buChar char="•"/>
            </a:pPr>
            <a:r>
              <a:rPr lang="en-US" sz="907" dirty="0"/>
              <a:t>39% of visitors are between 35-54 years old</a:t>
            </a:r>
          </a:p>
          <a:p>
            <a:pPr marL="141446" indent="-141446">
              <a:lnSpc>
                <a:spcPct val="120000"/>
              </a:lnSpc>
              <a:buFont typeface="Arial" panose="020B0604020202020204" pitchFamily="34" charset="0"/>
              <a:buChar char="•"/>
            </a:pPr>
            <a:r>
              <a:rPr lang="en-US" sz="907" dirty="0"/>
              <a:t>65% of visitor are college graduates or advanced degree holders</a:t>
            </a:r>
          </a:p>
        </p:txBody>
      </p:sp>
      <p:sp>
        <p:nvSpPr>
          <p:cNvPr id="28" name="Rectangle 27">
            <a:extLst>
              <a:ext uri="{FF2B5EF4-FFF2-40B4-BE49-F238E27FC236}">
                <a16:creationId xmlns:a16="http://schemas.microsoft.com/office/drawing/2014/main" id="{0DF65160-F068-A74B-818C-5DE9D2675FE0}"/>
              </a:ext>
            </a:extLst>
          </p:cNvPr>
          <p:cNvSpPr/>
          <p:nvPr/>
        </p:nvSpPr>
        <p:spPr>
          <a:xfrm>
            <a:off x="5227771" y="4843042"/>
            <a:ext cx="4348516" cy="1253548"/>
          </a:xfrm>
          <a:prstGeom prst="rect">
            <a:avLst/>
          </a:prstGeom>
        </p:spPr>
        <p:txBody>
          <a:bodyPr wrap="square">
            <a:spAutoFit/>
          </a:bodyPr>
          <a:lstStyle/>
          <a:p>
            <a:pPr>
              <a:lnSpc>
                <a:spcPct val="120000"/>
              </a:lnSpc>
            </a:pPr>
            <a:r>
              <a:rPr lang="en-US" sz="907" dirty="0"/>
              <a:t>XXXX Media Print Readers are loyal, educated, have more disposable income and are engaged in the community. </a:t>
            </a:r>
            <a:br>
              <a:rPr lang="en-US" sz="907" dirty="0">
                <a:ea typeface="Times New Roman" panose="02020603050405020304" pitchFamily="18" charset="0"/>
              </a:rPr>
            </a:br>
            <a:endParaRPr lang="en-US" sz="907" dirty="0">
              <a:ea typeface="Times New Roman" panose="02020603050405020304" pitchFamily="18" charset="0"/>
            </a:endParaRPr>
          </a:p>
          <a:p>
            <a:pPr marL="282893" indent="-282893">
              <a:lnSpc>
                <a:spcPct val="120000"/>
              </a:lnSpc>
              <a:buFont typeface="Symbol" pitchFamily="2" charset="2"/>
              <a:buChar char=""/>
            </a:pPr>
            <a:r>
              <a:rPr lang="en-US" sz="907" dirty="0">
                <a:ea typeface="Times New Roman" panose="02020603050405020304" pitchFamily="18" charset="0"/>
              </a:rPr>
              <a:t>70% of consumers visit stores after seeing newspaper ads</a:t>
            </a:r>
          </a:p>
          <a:p>
            <a:pPr marL="282893" indent="-282893">
              <a:lnSpc>
                <a:spcPct val="120000"/>
              </a:lnSpc>
              <a:buFont typeface="Symbol" pitchFamily="2" charset="2"/>
              <a:buChar char=""/>
            </a:pPr>
            <a:r>
              <a:rPr lang="en-US" sz="907" dirty="0"/>
              <a:t>63% of XXXX  access a printed newspaper each week.</a:t>
            </a:r>
            <a:endParaRPr lang="en-US" sz="907" dirty="0">
              <a:ea typeface="Times New Roman" panose="02020603050405020304" pitchFamily="18" charset="0"/>
            </a:endParaRPr>
          </a:p>
          <a:p>
            <a:pPr marL="282893" indent="-282893">
              <a:lnSpc>
                <a:spcPct val="120000"/>
              </a:lnSpc>
              <a:buFont typeface="Symbol" pitchFamily="2" charset="2"/>
              <a:buChar char=""/>
            </a:pPr>
            <a:r>
              <a:rPr lang="en-US" sz="907" dirty="0">
                <a:ea typeface="Times New Roman" panose="02020603050405020304" pitchFamily="18" charset="0"/>
              </a:rPr>
              <a:t>Reach 80% of 35-54 years old</a:t>
            </a:r>
          </a:p>
          <a:p>
            <a:pPr marL="282893" indent="-282893">
              <a:lnSpc>
                <a:spcPct val="120000"/>
              </a:lnSpc>
              <a:buFont typeface="Symbol" pitchFamily="2" charset="2"/>
              <a:buChar char=""/>
            </a:pPr>
            <a:r>
              <a:rPr lang="en-US" sz="907" dirty="0">
                <a:ea typeface="Times New Roman" panose="02020603050405020304" pitchFamily="18" charset="0"/>
              </a:rPr>
              <a:t>Educated, employed and integrated into the community; leaders</a:t>
            </a:r>
          </a:p>
        </p:txBody>
      </p:sp>
      <p:sp>
        <p:nvSpPr>
          <p:cNvPr id="35" name="TextBox 34">
            <a:extLst>
              <a:ext uri="{FF2B5EF4-FFF2-40B4-BE49-F238E27FC236}">
                <a16:creationId xmlns:a16="http://schemas.microsoft.com/office/drawing/2014/main" id="{A00DA1C6-FB8E-A047-9CD9-AA145DD624C6}"/>
              </a:ext>
            </a:extLst>
          </p:cNvPr>
          <p:cNvSpPr txBox="1"/>
          <p:nvPr/>
        </p:nvSpPr>
        <p:spPr>
          <a:xfrm>
            <a:off x="5242585" y="4446416"/>
            <a:ext cx="4348516" cy="313902"/>
          </a:xfrm>
          <a:prstGeom prst="rect">
            <a:avLst/>
          </a:prstGeom>
          <a:solidFill>
            <a:srgbClr val="90A7C3"/>
          </a:solidFill>
        </p:spPr>
        <p:txBody>
          <a:bodyPr wrap="square" tIns="29700" rtlCol="0" anchor="ctr">
            <a:noAutofit/>
          </a:bodyPr>
          <a:lstStyle/>
          <a:p>
            <a:pPr algn="ctr">
              <a:lnSpc>
                <a:spcPct val="130000"/>
              </a:lnSpc>
            </a:pPr>
            <a:r>
              <a:rPr lang="en-US" sz="1650" spc="165" dirty="0">
                <a:solidFill>
                  <a:schemeClr val="bg1"/>
                </a:solidFill>
                <a:latin typeface="Oswald Light" panose="02000303000000000000" pitchFamily="2" charset="77"/>
              </a:rPr>
              <a:t>PRINT READERS</a:t>
            </a:r>
          </a:p>
        </p:txBody>
      </p:sp>
      <p:sp>
        <p:nvSpPr>
          <p:cNvPr id="36" name="TextBox 35">
            <a:extLst>
              <a:ext uri="{FF2B5EF4-FFF2-40B4-BE49-F238E27FC236}">
                <a16:creationId xmlns:a16="http://schemas.microsoft.com/office/drawing/2014/main" id="{D6FF0D7B-447E-6C43-8F6C-00853FF4EE2E}"/>
              </a:ext>
            </a:extLst>
          </p:cNvPr>
          <p:cNvSpPr txBox="1"/>
          <p:nvPr/>
        </p:nvSpPr>
        <p:spPr>
          <a:xfrm>
            <a:off x="473787" y="2761860"/>
            <a:ext cx="4338967" cy="313902"/>
          </a:xfrm>
          <a:prstGeom prst="rect">
            <a:avLst/>
          </a:prstGeom>
          <a:solidFill>
            <a:srgbClr val="90A7C3"/>
          </a:solidFill>
        </p:spPr>
        <p:txBody>
          <a:bodyPr wrap="square" tIns="29700" rtlCol="0" anchor="ctr">
            <a:noAutofit/>
          </a:bodyPr>
          <a:lstStyle/>
          <a:p>
            <a:pPr algn="ctr">
              <a:lnSpc>
                <a:spcPct val="130000"/>
              </a:lnSpc>
            </a:pPr>
            <a:r>
              <a:rPr lang="en-US" sz="1650" spc="165" dirty="0">
                <a:solidFill>
                  <a:schemeClr val="bg1"/>
                </a:solidFill>
                <a:latin typeface="Oswald Light" panose="02000303000000000000" pitchFamily="2" charset="77"/>
              </a:rPr>
              <a:t>DIGITAL VISITORS</a:t>
            </a:r>
          </a:p>
        </p:txBody>
      </p:sp>
      <p:sp>
        <p:nvSpPr>
          <p:cNvPr id="38" name="TextBox 37">
            <a:extLst>
              <a:ext uri="{FF2B5EF4-FFF2-40B4-BE49-F238E27FC236}">
                <a16:creationId xmlns:a16="http://schemas.microsoft.com/office/drawing/2014/main" id="{B8BDB492-948E-814A-BE44-25223027710B}"/>
              </a:ext>
            </a:extLst>
          </p:cNvPr>
          <p:cNvSpPr txBox="1"/>
          <p:nvPr/>
        </p:nvSpPr>
        <p:spPr>
          <a:xfrm>
            <a:off x="5227771" y="2756909"/>
            <a:ext cx="4338967" cy="313902"/>
          </a:xfrm>
          <a:prstGeom prst="rect">
            <a:avLst/>
          </a:prstGeom>
          <a:solidFill>
            <a:srgbClr val="90A7C3"/>
          </a:solidFill>
        </p:spPr>
        <p:txBody>
          <a:bodyPr wrap="square" tIns="29700" rtlCol="0" anchor="ctr">
            <a:noAutofit/>
          </a:bodyPr>
          <a:lstStyle/>
          <a:p>
            <a:pPr algn="ctr">
              <a:lnSpc>
                <a:spcPct val="130000"/>
              </a:lnSpc>
            </a:pPr>
            <a:r>
              <a:rPr lang="en-US" sz="1650" spc="165" dirty="0">
                <a:solidFill>
                  <a:schemeClr val="bg1"/>
                </a:solidFill>
                <a:latin typeface="Oswald Light" panose="02000303000000000000" pitchFamily="2" charset="77"/>
              </a:rPr>
              <a:t>DIGITAL VISITORS (CONT.)</a:t>
            </a:r>
          </a:p>
        </p:txBody>
      </p:sp>
      <p:sp>
        <p:nvSpPr>
          <p:cNvPr id="43" name="TextBox 42">
            <a:extLst>
              <a:ext uri="{FF2B5EF4-FFF2-40B4-BE49-F238E27FC236}">
                <a16:creationId xmlns:a16="http://schemas.microsoft.com/office/drawing/2014/main" id="{75534F42-80FD-7743-81B2-26FE2688B8C3}"/>
              </a:ext>
            </a:extLst>
          </p:cNvPr>
          <p:cNvSpPr txBox="1"/>
          <p:nvPr/>
        </p:nvSpPr>
        <p:spPr>
          <a:xfrm>
            <a:off x="5242586" y="3259942"/>
            <a:ext cx="4324153" cy="265171"/>
          </a:xfrm>
          <a:prstGeom prst="rect">
            <a:avLst/>
          </a:prstGeom>
          <a:noFill/>
        </p:spPr>
        <p:txBody>
          <a:bodyPr wrap="square" tIns="29700" rtlCol="0" anchor="t">
            <a:noAutofit/>
          </a:bodyPr>
          <a:lstStyle/>
          <a:p>
            <a:pPr algn="ctr"/>
            <a:r>
              <a:rPr lang="en-US" sz="949" spc="83" dirty="0">
                <a:ea typeface="Helvetica Neue" panose="02000503000000020004" pitchFamily="2" charset="0"/>
                <a:cs typeface="Helvetica Neue" panose="02000503000000020004" pitchFamily="2" charset="0"/>
              </a:rPr>
              <a:t>1.8 MILLION </a:t>
            </a:r>
            <a:r>
              <a:rPr lang="en-US" sz="949" b="1" spc="83" dirty="0">
                <a:latin typeface="Montserrat" pitchFamily="2" charset="77"/>
                <a:ea typeface="Helvetica Neue" panose="02000503000000020004" pitchFamily="2" charset="0"/>
                <a:cs typeface="Helvetica Neue" panose="02000503000000020004" pitchFamily="2" charset="0"/>
              </a:rPr>
              <a:t>MONTHLY WEBSITE PAGEVIEWS</a:t>
            </a:r>
          </a:p>
        </p:txBody>
      </p:sp>
      <p:sp>
        <p:nvSpPr>
          <p:cNvPr id="44" name="TextBox 43">
            <a:extLst>
              <a:ext uri="{FF2B5EF4-FFF2-40B4-BE49-F238E27FC236}">
                <a16:creationId xmlns:a16="http://schemas.microsoft.com/office/drawing/2014/main" id="{1562B316-6C2B-CE4E-9F6D-35AEE4289958}"/>
              </a:ext>
            </a:extLst>
          </p:cNvPr>
          <p:cNvSpPr txBox="1"/>
          <p:nvPr/>
        </p:nvSpPr>
        <p:spPr>
          <a:xfrm>
            <a:off x="5266949" y="3525113"/>
            <a:ext cx="4324153" cy="265171"/>
          </a:xfrm>
          <a:prstGeom prst="rect">
            <a:avLst/>
          </a:prstGeom>
          <a:noFill/>
        </p:spPr>
        <p:txBody>
          <a:bodyPr wrap="square" tIns="29700" rtlCol="0" anchor="t">
            <a:noAutofit/>
          </a:bodyPr>
          <a:lstStyle/>
          <a:p>
            <a:pPr algn="ctr"/>
            <a:r>
              <a:rPr lang="en-US" sz="949" spc="83" dirty="0">
                <a:ea typeface="Helvetica Neue" panose="02000503000000020004" pitchFamily="2" charset="0"/>
                <a:cs typeface="Helvetica Neue" panose="02000503000000020004" pitchFamily="2" charset="0"/>
              </a:rPr>
              <a:t>230,000 </a:t>
            </a:r>
            <a:r>
              <a:rPr lang="en-US" sz="949" b="1" spc="83" dirty="0">
                <a:latin typeface="Montserrat" pitchFamily="2" charset="77"/>
                <a:ea typeface="Helvetica Neue" panose="02000503000000020004" pitchFamily="2" charset="0"/>
                <a:cs typeface="Helvetica Neue" panose="02000503000000020004" pitchFamily="2" charset="0"/>
              </a:rPr>
              <a:t>MONTHLY UNIQUE VISITORS</a:t>
            </a:r>
          </a:p>
        </p:txBody>
      </p:sp>
      <p:sp>
        <p:nvSpPr>
          <p:cNvPr id="46" name="TextBox 45">
            <a:extLst>
              <a:ext uri="{FF2B5EF4-FFF2-40B4-BE49-F238E27FC236}">
                <a16:creationId xmlns:a16="http://schemas.microsoft.com/office/drawing/2014/main" id="{311BF216-5C82-9147-9C11-FD4908C167A9}"/>
              </a:ext>
            </a:extLst>
          </p:cNvPr>
          <p:cNvSpPr txBox="1"/>
          <p:nvPr/>
        </p:nvSpPr>
        <p:spPr>
          <a:xfrm>
            <a:off x="6502869" y="3860741"/>
            <a:ext cx="764007" cy="265171"/>
          </a:xfrm>
          <a:prstGeom prst="rect">
            <a:avLst/>
          </a:prstGeom>
          <a:noFill/>
        </p:spPr>
        <p:txBody>
          <a:bodyPr wrap="square" tIns="29700" rtlCol="0" anchor="t">
            <a:noAutofit/>
          </a:bodyPr>
          <a:lstStyle/>
          <a:p>
            <a:r>
              <a:rPr lang="en-US" sz="949" spc="83" dirty="0">
                <a:ea typeface="Helvetica Neue" panose="02000503000000020004" pitchFamily="2" charset="0"/>
                <a:cs typeface="Helvetica Neue" panose="02000503000000020004" pitchFamily="2" charset="0"/>
              </a:rPr>
              <a:t>55%</a:t>
            </a:r>
          </a:p>
          <a:p>
            <a:r>
              <a:rPr lang="en-US" sz="949" b="1" spc="83" dirty="0">
                <a:latin typeface="Montserrat" pitchFamily="2" charset="77"/>
                <a:ea typeface="Helvetica Neue" panose="02000503000000020004" pitchFamily="2" charset="0"/>
                <a:cs typeface="Helvetica Neue" panose="02000503000000020004" pitchFamily="2" charset="0"/>
              </a:rPr>
              <a:t>MALE</a:t>
            </a:r>
          </a:p>
        </p:txBody>
      </p:sp>
      <p:sp>
        <p:nvSpPr>
          <p:cNvPr id="51" name="TextBox 50">
            <a:extLst>
              <a:ext uri="{FF2B5EF4-FFF2-40B4-BE49-F238E27FC236}">
                <a16:creationId xmlns:a16="http://schemas.microsoft.com/office/drawing/2014/main" id="{EF2A478E-7F5F-DA41-BCB3-B8F6D8AA6DC4}"/>
              </a:ext>
            </a:extLst>
          </p:cNvPr>
          <p:cNvSpPr txBox="1"/>
          <p:nvPr/>
        </p:nvSpPr>
        <p:spPr>
          <a:xfrm>
            <a:off x="7717727" y="3884674"/>
            <a:ext cx="1112552" cy="265171"/>
          </a:xfrm>
          <a:prstGeom prst="rect">
            <a:avLst/>
          </a:prstGeom>
          <a:noFill/>
        </p:spPr>
        <p:txBody>
          <a:bodyPr wrap="square" tIns="29700" rtlCol="0" anchor="t">
            <a:noAutofit/>
          </a:bodyPr>
          <a:lstStyle/>
          <a:p>
            <a:r>
              <a:rPr lang="en-US" sz="949" spc="83" dirty="0">
                <a:ea typeface="Helvetica Neue" panose="02000503000000020004" pitchFamily="2" charset="0"/>
                <a:cs typeface="Helvetica Neue" panose="02000503000000020004" pitchFamily="2" charset="0"/>
              </a:rPr>
              <a:t>45%</a:t>
            </a:r>
          </a:p>
          <a:p>
            <a:r>
              <a:rPr lang="en-US" sz="949" b="1" spc="83" dirty="0">
                <a:latin typeface="Montserrat" pitchFamily="2" charset="77"/>
                <a:ea typeface="Helvetica Neue" panose="02000503000000020004" pitchFamily="2" charset="0"/>
                <a:cs typeface="Helvetica Neue" panose="02000503000000020004" pitchFamily="2" charset="0"/>
              </a:rPr>
              <a:t>FEMALE</a:t>
            </a:r>
          </a:p>
        </p:txBody>
      </p:sp>
      <p:sp>
        <p:nvSpPr>
          <p:cNvPr id="55" name="Freeform 139">
            <a:extLst>
              <a:ext uri="{FF2B5EF4-FFF2-40B4-BE49-F238E27FC236}">
                <a16:creationId xmlns:a16="http://schemas.microsoft.com/office/drawing/2014/main" id="{F120A056-6966-CA4B-B1B9-F6B3F5FBF0A9}"/>
              </a:ext>
            </a:extLst>
          </p:cNvPr>
          <p:cNvSpPr>
            <a:spLocks noEditPoints="1"/>
          </p:cNvSpPr>
          <p:nvPr/>
        </p:nvSpPr>
        <p:spPr bwMode="auto">
          <a:xfrm>
            <a:off x="7539348" y="3932343"/>
            <a:ext cx="153233" cy="246221"/>
          </a:xfrm>
          <a:custGeom>
            <a:avLst/>
            <a:gdLst>
              <a:gd name="T0" fmla="*/ 73 w 73"/>
              <a:gd name="T1" fmla="*/ 36 h 116"/>
              <a:gd name="T2" fmla="*/ 36 w 73"/>
              <a:gd name="T3" fmla="*/ 0 h 116"/>
              <a:gd name="T4" fmla="*/ 0 w 73"/>
              <a:gd name="T5" fmla="*/ 36 h 116"/>
              <a:gd name="T6" fmla="*/ 29 w 73"/>
              <a:gd name="T7" fmla="*/ 72 h 116"/>
              <a:gd name="T8" fmla="*/ 29 w 73"/>
              <a:gd name="T9" fmla="*/ 87 h 116"/>
              <a:gd name="T10" fmla="*/ 14 w 73"/>
              <a:gd name="T11" fmla="*/ 87 h 116"/>
              <a:gd name="T12" fmla="*/ 14 w 73"/>
              <a:gd name="T13" fmla="*/ 102 h 116"/>
              <a:gd name="T14" fmla="*/ 29 w 73"/>
              <a:gd name="T15" fmla="*/ 102 h 116"/>
              <a:gd name="T16" fmla="*/ 29 w 73"/>
              <a:gd name="T17" fmla="*/ 116 h 116"/>
              <a:gd name="T18" fmla="*/ 43 w 73"/>
              <a:gd name="T19" fmla="*/ 116 h 116"/>
              <a:gd name="T20" fmla="*/ 43 w 73"/>
              <a:gd name="T21" fmla="*/ 102 h 116"/>
              <a:gd name="T22" fmla="*/ 58 w 73"/>
              <a:gd name="T23" fmla="*/ 102 h 116"/>
              <a:gd name="T24" fmla="*/ 58 w 73"/>
              <a:gd name="T25" fmla="*/ 87 h 116"/>
              <a:gd name="T26" fmla="*/ 43 w 73"/>
              <a:gd name="T27" fmla="*/ 87 h 116"/>
              <a:gd name="T28" fmla="*/ 43 w 73"/>
              <a:gd name="T29" fmla="*/ 72 h 116"/>
              <a:gd name="T30" fmla="*/ 73 w 73"/>
              <a:gd name="T31" fmla="*/ 36 h 116"/>
              <a:gd name="T32" fmla="*/ 36 w 73"/>
              <a:gd name="T33" fmla="*/ 58 h 116"/>
              <a:gd name="T34" fmla="*/ 14 w 73"/>
              <a:gd name="T35" fmla="*/ 36 h 116"/>
              <a:gd name="T36" fmla="*/ 36 w 73"/>
              <a:gd name="T37" fmla="*/ 15 h 116"/>
              <a:gd name="T38" fmla="*/ 58 w 73"/>
              <a:gd name="T39" fmla="*/ 36 h 116"/>
              <a:gd name="T40" fmla="*/ 36 w 73"/>
              <a:gd name="T41" fmla="*/ 58 h 1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73" h="116">
                <a:moveTo>
                  <a:pt x="73" y="36"/>
                </a:moveTo>
                <a:cubicBezTo>
                  <a:pt x="73" y="16"/>
                  <a:pt x="56" y="0"/>
                  <a:pt x="36" y="0"/>
                </a:cubicBezTo>
                <a:cubicBezTo>
                  <a:pt x="16" y="0"/>
                  <a:pt x="0" y="16"/>
                  <a:pt x="0" y="36"/>
                </a:cubicBezTo>
                <a:cubicBezTo>
                  <a:pt x="0" y="54"/>
                  <a:pt x="12" y="69"/>
                  <a:pt x="29" y="72"/>
                </a:cubicBezTo>
                <a:cubicBezTo>
                  <a:pt x="29" y="87"/>
                  <a:pt x="29" y="87"/>
                  <a:pt x="29" y="87"/>
                </a:cubicBezTo>
                <a:cubicBezTo>
                  <a:pt x="14" y="87"/>
                  <a:pt x="14" y="87"/>
                  <a:pt x="14" y="87"/>
                </a:cubicBezTo>
                <a:cubicBezTo>
                  <a:pt x="14" y="102"/>
                  <a:pt x="14" y="102"/>
                  <a:pt x="14" y="102"/>
                </a:cubicBezTo>
                <a:cubicBezTo>
                  <a:pt x="29" y="102"/>
                  <a:pt x="29" y="102"/>
                  <a:pt x="29" y="102"/>
                </a:cubicBezTo>
                <a:cubicBezTo>
                  <a:pt x="29" y="116"/>
                  <a:pt x="29" y="116"/>
                  <a:pt x="29" y="116"/>
                </a:cubicBezTo>
                <a:cubicBezTo>
                  <a:pt x="43" y="116"/>
                  <a:pt x="43" y="116"/>
                  <a:pt x="43" y="116"/>
                </a:cubicBezTo>
                <a:cubicBezTo>
                  <a:pt x="43" y="102"/>
                  <a:pt x="43" y="102"/>
                  <a:pt x="43" y="102"/>
                </a:cubicBezTo>
                <a:cubicBezTo>
                  <a:pt x="58" y="102"/>
                  <a:pt x="58" y="102"/>
                  <a:pt x="58" y="102"/>
                </a:cubicBezTo>
                <a:cubicBezTo>
                  <a:pt x="58" y="87"/>
                  <a:pt x="58" y="87"/>
                  <a:pt x="58" y="87"/>
                </a:cubicBezTo>
                <a:cubicBezTo>
                  <a:pt x="43" y="87"/>
                  <a:pt x="43" y="87"/>
                  <a:pt x="43" y="87"/>
                </a:cubicBezTo>
                <a:cubicBezTo>
                  <a:pt x="43" y="72"/>
                  <a:pt x="43" y="72"/>
                  <a:pt x="43" y="72"/>
                </a:cubicBezTo>
                <a:cubicBezTo>
                  <a:pt x="60" y="69"/>
                  <a:pt x="73" y="54"/>
                  <a:pt x="73" y="36"/>
                </a:cubicBezTo>
                <a:close/>
                <a:moveTo>
                  <a:pt x="36" y="58"/>
                </a:moveTo>
                <a:cubicBezTo>
                  <a:pt x="24" y="58"/>
                  <a:pt x="14" y="48"/>
                  <a:pt x="14" y="36"/>
                </a:cubicBezTo>
                <a:cubicBezTo>
                  <a:pt x="14" y="24"/>
                  <a:pt x="24" y="15"/>
                  <a:pt x="36" y="15"/>
                </a:cubicBezTo>
                <a:cubicBezTo>
                  <a:pt x="48" y="15"/>
                  <a:pt x="58" y="24"/>
                  <a:pt x="58" y="36"/>
                </a:cubicBezTo>
                <a:cubicBezTo>
                  <a:pt x="58" y="48"/>
                  <a:pt x="48" y="58"/>
                  <a:pt x="36" y="58"/>
                </a:cubicBezTo>
                <a:close/>
              </a:path>
            </a:pathLst>
          </a:custGeom>
          <a:solidFill>
            <a:srgbClr val="072139"/>
          </a:solidFill>
          <a:ln>
            <a:noFill/>
          </a:ln>
        </p:spPr>
        <p:txBody>
          <a:bodyPr/>
          <a:lstStyle/>
          <a:p>
            <a:endParaRPr lang="en-US" sz="1485"/>
          </a:p>
        </p:txBody>
      </p:sp>
      <p:sp>
        <p:nvSpPr>
          <p:cNvPr id="58" name="Freeform 140">
            <a:extLst>
              <a:ext uri="{FF2B5EF4-FFF2-40B4-BE49-F238E27FC236}">
                <a16:creationId xmlns:a16="http://schemas.microsoft.com/office/drawing/2014/main" id="{47A0738A-7EA9-774A-8583-C86086C25C00}"/>
              </a:ext>
            </a:extLst>
          </p:cNvPr>
          <p:cNvSpPr>
            <a:spLocks noEditPoints="1"/>
          </p:cNvSpPr>
          <p:nvPr/>
        </p:nvSpPr>
        <p:spPr bwMode="auto">
          <a:xfrm>
            <a:off x="6248527" y="3928631"/>
            <a:ext cx="229196" cy="230505"/>
          </a:xfrm>
          <a:custGeom>
            <a:avLst/>
            <a:gdLst>
              <a:gd name="T0" fmla="*/ 59 w 109"/>
              <a:gd name="T1" fmla="*/ 0 h 109"/>
              <a:gd name="T2" fmla="*/ 59 w 109"/>
              <a:gd name="T3" fmla="*/ 15 h 109"/>
              <a:gd name="T4" fmla="*/ 85 w 109"/>
              <a:gd name="T5" fmla="*/ 15 h 109"/>
              <a:gd name="T6" fmla="*/ 57 w 109"/>
              <a:gd name="T7" fmla="*/ 43 h 109"/>
              <a:gd name="T8" fmla="*/ 37 w 109"/>
              <a:gd name="T9" fmla="*/ 37 h 109"/>
              <a:gd name="T10" fmla="*/ 0 w 109"/>
              <a:gd name="T11" fmla="*/ 73 h 109"/>
              <a:gd name="T12" fmla="*/ 37 w 109"/>
              <a:gd name="T13" fmla="*/ 109 h 109"/>
              <a:gd name="T14" fmla="*/ 73 w 109"/>
              <a:gd name="T15" fmla="*/ 73 h 109"/>
              <a:gd name="T16" fmla="*/ 67 w 109"/>
              <a:gd name="T17" fmla="*/ 53 h 109"/>
              <a:gd name="T18" fmla="*/ 95 w 109"/>
              <a:gd name="T19" fmla="*/ 25 h 109"/>
              <a:gd name="T20" fmla="*/ 95 w 109"/>
              <a:gd name="T21" fmla="*/ 51 h 109"/>
              <a:gd name="T22" fmla="*/ 109 w 109"/>
              <a:gd name="T23" fmla="*/ 51 h 109"/>
              <a:gd name="T24" fmla="*/ 109 w 109"/>
              <a:gd name="T25" fmla="*/ 0 h 109"/>
              <a:gd name="T26" fmla="*/ 59 w 109"/>
              <a:gd name="T27" fmla="*/ 0 h 109"/>
              <a:gd name="T28" fmla="*/ 37 w 109"/>
              <a:gd name="T29" fmla="*/ 95 h 109"/>
              <a:gd name="T30" fmla="*/ 15 w 109"/>
              <a:gd name="T31" fmla="*/ 73 h 109"/>
              <a:gd name="T32" fmla="*/ 37 w 109"/>
              <a:gd name="T33" fmla="*/ 51 h 109"/>
              <a:gd name="T34" fmla="*/ 59 w 109"/>
              <a:gd name="T35" fmla="*/ 73 h 109"/>
              <a:gd name="T36" fmla="*/ 37 w 109"/>
              <a:gd name="T37" fmla="*/ 95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09" h="109">
                <a:moveTo>
                  <a:pt x="59" y="0"/>
                </a:moveTo>
                <a:cubicBezTo>
                  <a:pt x="59" y="15"/>
                  <a:pt x="59" y="15"/>
                  <a:pt x="59" y="15"/>
                </a:cubicBezTo>
                <a:cubicBezTo>
                  <a:pt x="85" y="15"/>
                  <a:pt x="85" y="15"/>
                  <a:pt x="85" y="15"/>
                </a:cubicBezTo>
                <a:cubicBezTo>
                  <a:pt x="57" y="43"/>
                  <a:pt x="57" y="43"/>
                  <a:pt x="57" y="43"/>
                </a:cubicBezTo>
                <a:cubicBezTo>
                  <a:pt x="51" y="39"/>
                  <a:pt x="44" y="37"/>
                  <a:pt x="37" y="37"/>
                </a:cubicBezTo>
                <a:cubicBezTo>
                  <a:pt x="17" y="37"/>
                  <a:pt x="0" y="53"/>
                  <a:pt x="0" y="73"/>
                </a:cubicBezTo>
                <a:cubicBezTo>
                  <a:pt x="0" y="93"/>
                  <a:pt x="17" y="109"/>
                  <a:pt x="37" y="109"/>
                </a:cubicBezTo>
                <a:cubicBezTo>
                  <a:pt x="57" y="109"/>
                  <a:pt x="73" y="93"/>
                  <a:pt x="73" y="73"/>
                </a:cubicBezTo>
                <a:cubicBezTo>
                  <a:pt x="73" y="66"/>
                  <a:pt x="71" y="59"/>
                  <a:pt x="67" y="53"/>
                </a:cubicBezTo>
                <a:cubicBezTo>
                  <a:pt x="95" y="25"/>
                  <a:pt x="95" y="25"/>
                  <a:pt x="95" y="25"/>
                </a:cubicBezTo>
                <a:cubicBezTo>
                  <a:pt x="95" y="51"/>
                  <a:pt x="95" y="51"/>
                  <a:pt x="95" y="51"/>
                </a:cubicBezTo>
                <a:cubicBezTo>
                  <a:pt x="109" y="51"/>
                  <a:pt x="109" y="51"/>
                  <a:pt x="109" y="51"/>
                </a:cubicBezTo>
                <a:cubicBezTo>
                  <a:pt x="109" y="0"/>
                  <a:pt x="109" y="0"/>
                  <a:pt x="109" y="0"/>
                </a:cubicBezTo>
                <a:lnTo>
                  <a:pt x="59" y="0"/>
                </a:lnTo>
                <a:close/>
                <a:moveTo>
                  <a:pt x="37" y="95"/>
                </a:moveTo>
                <a:cubicBezTo>
                  <a:pt x="25" y="95"/>
                  <a:pt x="15" y="85"/>
                  <a:pt x="15" y="73"/>
                </a:cubicBezTo>
                <a:cubicBezTo>
                  <a:pt x="15" y="61"/>
                  <a:pt x="25" y="51"/>
                  <a:pt x="37" y="51"/>
                </a:cubicBezTo>
                <a:cubicBezTo>
                  <a:pt x="49" y="51"/>
                  <a:pt x="59" y="61"/>
                  <a:pt x="59" y="73"/>
                </a:cubicBezTo>
                <a:cubicBezTo>
                  <a:pt x="59" y="85"/>
                  <a:pt x="49" y="95"/>
                  <a:pt x="37" y="95"/>
                </a:cubicBezTo>
                <a:close/>
              </a:path>
            </a:pathLst>
          </a:custGeom>
          <a:solidFill>
            <a:srgbClr val="072139"/>
          </a:solidFill>
          <a:ln>
            <a:noFill/>
          </a:ln>
        </p:spPr>
        <p:txBody>
          <a:bodyPr/>
          <a:lstStyle/>
          <a:p>
            <a:endParaRPr lang="en-US" sz="1485"/>
          </a:p>
        </p:txBody>
      </p:sp>
      <p:sp>
        <p:nvSpPr>
          <p:cNvPr id="37" name="TextBox 36">
            <a:extLst>
              <a:ext uri="{FF2B5EF4-FFF2-40B4-BE49-F238E27FC236}">
                <a16:creationId xmlns:a16="http://schemas.microsoft.com/office/drawing/2014/main" id="{A919E454-5416-FB4A-8A91-7F5B562ECFD7}"/>
              </a:ext>
            </a:extLst>
          </p:cNvPr>
          <p:cNvSpPr txBox="1"/>
          <p:nvPr/>
        </p:nvSpPr>
        <p:spPr>
          <a:xfrm rot="20679970">
            <a:off x="2883455" y="3731127"/>
            <a:ext cx="4880556" cy="861774"/>
          </a:xfrm>
          <a:prstGeom prst="rect">
            <a:avLst/>
          </a:prstGeom>
          <a:noFill/>
        </p:spPr>
        <p:txBody>
          <a:bodyPr wrap="square" rtlCol="0">
            <a:spAutoFit/>
          </a:bodyPr>
          <a:lstStyle/>
          <a:p>
            <a:r>
              <a:rPr lang="en-US" sz="3200" b="1" i="1" dirty="0">
                <a:solidFill>
                  <a:srgbClr val="C33B53"/>
                </a:solidFill>
              </a:rPr>
              <a:t>Insert Audience Stats Here</a:t>
            </a:r>
          </a:p>
          <a:p>
            <a:endParaRPr lang="en-US" dirty="0">
              <a:solidFill>
                <a:srgbClr val="C33B53"/>
              </a:solidFill>
            </a:endParaRPr>
          </a:p>
        </p:txBody>
      </p:sp>
    </p:spTree>
    <p:extLst>
      <p:ext uri="{BB962C8B-B14F-4D97-AF65-F5344CB8AC3E}">
        <p14:creationId xmlns:p14="http://schemas.microsoft.com/office/powerpoint/2010/main" val="2247993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3">
            <a:extLst>
              <a:ext uri="{FF2B5EF4-FFF2-40B4-BE49-F238E27FC236}">
                <a16:creationId xmlns:a16="http://schemas.microsoft.com/office/drawing/2014/main" id="{40F147A1-FF74-004B-A697-F77AC8943D90}"/>
              </a:ext>
            </a:extLst>
          </p:cNvPr>
          <p:cNvSpPr txBox="1">
            <a:spLocks/>
          </p:cNvSpPr>
          <p:nvPr/>
        </p:nvSpPr>
        <p:spPr>
          <a:xfrm>
            <a:off x="418591" y="2005665"/>
            <a:ext cx="9639808" cy="714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620" spc="248" dirty="0">
                <a:latin typeface="Oswald Light" panose="02000303000000000000" pitchFamily="2" charset="77"/>
              </a:rPr>
              <a:t>REACH</a:t>
            </a:r>
            <a:endParaRPr lang="th-TH" sz="4620" spc="248" dirty="0">
              <a:latin typeface="Oswald Light" panose="02000303000000000000" pitchFamily="2" charset="77"/>
            </a:endParaRPr>
          </a:p>
        </p:txBody>
      </p:sp>
      <p:sp>
        <p:nvSpPr>
          <p:cNvPr id="30" name="Rectangle 29">
            <a:extLst>
              <a:ext uri="{FF2B5EF4-FFF2-40B4-BE49-F238E27FC236}">
                <a16:creationId xmlns:a16="http://schemas.microsoft.com/office/drawing/2014/main" id="{E7B0338B-DD62-0648-A392-104B886D3E7E}"/>
              </a:ext>
            </a:extLst>
          </p:cNvPr>
          <p:cNvSpPr/>
          <p:nvPr/>
        </p:nvSpPr>
        <p:spPr>
          <a:xfrm>
            <a:off x="473788" y="1406358"/>
            <a:ext cx="9584612" cy="346524"/>
          </a:xfrm>
          <a:prstGeom prst="rect">
            <a:avLst/>
          </a:prstGeom>
          <a:solidFill>
            <a:srgbClr val="90A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485" dirty="0">
              <a:solidFill>
                <a:schemeClr val="accent1"/>
              </a:solidFill>
            </a:endParaRPr>
          </a:p>
        </p:txBody>
      </p:sp>
      <p:sp>
        <p:nvSpPr>
          <p:cNvPr id="31" name="Subtitle 4">
            <a:extLst>
              <a:ext uri="{FF2B5EF4-FFF2-40B4-BE49-F238E27FC236}">
                <a16:creationId xmlns:a16="http://schemas.microsoft.com/office/drawing/2014/main" id="{5FF8123A-8849-DC4D-B0D7-BF4982BB3886}"/>
              </a:ext>
            </a:extLst>
          </p:cNvPr>
          <p:cNvSpPr txBox="1">
            <a:spLocks/>
          </p:cNvSpPr>
          <p:nvPr/>
        </p:nvSpPr>
        <p:spPr>
          <a:xfrm>
            <a:off x="-1011971" y="1480976"/>
            <a:ext cx="5032267" cy="40452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320" spc="165" dirty="0">
                <a:solidFill>
                  <a:schemeClr val="bg1"/>
                </a:solidFill>
                <a:latin typeface="Oswald Light" panose="02000303000000000000" pitchFamily="2" charset="77"/>
                <a:ea typeface="Helvetica Neue" panose="02000503000000020004" pitchFamily="2" charset="0"/>
                <a:cs typeface="Helvetica Neue" panose="02000503000000020004" pitchFamily="2" charset="0"/>
              </a:rPr>
              <a:t>THE XXXX Media</a:t>
            </a:r>
          </a:p>
        </p:txBody>
      </p:sp>
      <p:sp>
        <p:nvSpPr>
          <p:cNvPr id="51" name="TextBox 50">
            <a:extLst>
              <a:ext uri="{FF2B5EF4-FFF2-40B4-BE49-F238E27FC236}">
                <a16:creationId xmlns:a16="http://schemas.microsoft.com/office/drawing/2014/main" id="{F1695FC0-46A9-E441-9D4B-B865C4D8E841}"/>
              </a:ext>
            </a:extLst>
          </p:cNvPr>
          <p:cNvSpPr txBox="1"/>
          <p:nvPr/>
        </p:nvSpPr>
        <p:spPr>
          <a:xfrm>
            <a:off x="473788" y="2874620"/>
            <a:ext cx="4446446" cy="313902"/>
          </a:xfrm>
          <a:prstGeom prst="rect">
            <a:avLst/>
          </a:prstGeom>
          <a:solidFill>
            <a:srgbClr val="90A7C3"/>
          </a:solidFill>
        </p:spPr>
        <p:txBody>
          <a:bodyPr wrap="square" tIns="29700" rtlCol="0" anchor="ctr">
            <a:noAutofit/>
          </a:bodyPr>
          <a:lstStyle/>
          <a:p>
            <a:pPr algn="ctr">
              <a:lnSpc>
                <a:spcPct val="130000"/>
              </a:lnSpc>
            </a:pPr>
            <a:r>
              <a:rPr lang="en-US" sz="1650" spc="165" dirty="0">
                <a:solidFill>
                  <a:schemeClr val="bg1"/>
                </a:solidFill>
                <a:latin typeface="Oswald Light" panose="02000303000000000000" pitchFamily="2" charset="77"/>
              </a:rPr>
              <a:t>SOCIAL AUDIENCES</a:t>
            </a:r>
          </a:p>
        </p:txBody>
      </p:sp>
      <p:sp>
        <p:nvSpPr>
          <p:cNvPr id="55" name="Freeform 75">
            <a:extLst>
              <a:ext uri="{FF2B5EF4-FFF2-40B4-BE49-F238E27FC236}">
                <a16:creationId xmlns:a16="http://schemas.microsoft.com/office/drawing/2014/main" id="{A1FD6E99-6B21-EA4D-8E08-D6E144E3AAAA}"/>
              </a:ext>
            </a:extLst>
          </p:cNvPr>
          <p:cNvSpPr>
            <a:spLocks noChangeArrowheads="1"/>
          </p:cNvSpPr>
          <p:nvPr/>
        </p:nvSpPr>
        <p:spPr bwMode="auto">
          <a:xfrm>
            <a:off x="1379900" y="3379844"/>
            <a:ext cx="110014" cy="204311"/>
          </a:xfrm>
          <a:custGeom>
            <a:avLst/>
            <a:gdLst>
              <a:gd name="T0" fmla="*/ 133323 w 249"/>
              <a:gd name="T1" fmla="*/ 43469 h 453"/>
              <a:gd name="T2" fmla="*/ 133323 w 249"/>
              <a:gd name="T3" fmla="*/ 43469 h 453"/>
              <a:gd name="T4" fmla="*/ 95154 w 249"/>
              <a:gd name="T5" fmla="*/ 43469 h 453"/>
              <a:gd name="T6" fmla="*/ 86015 w 249"/>
              <a:gd name="T7" fmla="*/ 58140 h 453"/>
              <a:gd name="T8" fmla="*/ 86015 w 249"/>
              <a:gd name="T9" fmla="*/ 86938 h 453"/>
              <a:gd name="T10" fmla="*/ 133323 w 249"/>
              <a:gd name="T11" fmla="*/ 86938 h 453"/>
              <a:gd name="T12" fmla="*/ 133323 w 249"/>
              <a:gd name="T13" fmla="*/ 125517 h 453"/>
              <a:gd name="T14" fmla="*/ 86015 w 249"/>
              <a:gd name="T15" fmla="*/ 125517 h 453"/>
              <a:gd name="T16" fmla="*/ 86015 w 249"/>
              <a:gd name="T17" fmla="*/ 245601 h 453"/>
              <a:gd name="T18" fmla="*/ 42470 w 249"/>
              <a:gd name="T19" fmla="*/ 245601 h 453"/>
              <a:gd name="T20" fmla="*/ 42470 w 249"/>
              <a:gd name="T21" fmla="*/ 125517 h 453"/>
              <a:gd name="T22" fmla="*/ 0 w 249"/>
              <a:gd name="T23" fmla="*/ 125517 h 453"/>
              <a:gd name="T24" fmla="*/ 0 w 249"/>
              <a:gd name="T25" fmla="*/ 86938 h 453"/>
              <a:gd name="T26" fmla="*/ 42470 w 249"/>
              <a:gd name="T27" fmla="*/ 86938 h 453"/>
              <a:gd name="T28" fmla="*/ 42470 w 249"/>
              <a:gd name="T29" fmla="*/ 63030 h 453"/>
              <a:gd name="T30" fmla="*/ 95154 w 249"/>
              <a:gd name="T31" fmla="*/ 0 h 453"/>
              <a:gd name="T32" fmla="*/ 133323 w 249"/>
              <a:gd name="T33" fmla="*/ 0 h 453"/>
              <a:gd name="T34" fmla="*/ 133323 w 249"/>
              <a:gd name="T35" fmla="*/ 43469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rgbClr val="072139"/>
          </a:solidFill>
          <a:ln>
            <a:noFill/>
          </a:ln>
          <a:effectLst/>
        </p:spPr>
        <p:txBody>
          <a:bodyPr wrap="none" lIns="28289" tIns="14145" rIns="28289" bIns="14145" anchor="ctr"/>
          <a:lstStyle/>
          <a:p>
            <a:endParaRPr lang="en-US" sz="1485"/>
          </a:p>
        </p:txBody>
      </p:sp>
      <p:sp>
        <p:nvSpPr>
          <p:cNvPr id="58" name="Freeform 85">
            <a:extLst>
              <a:ext uri="{FF2B5EF4-FFF2-40B4-BE49-F238E27FC236}">
                <a16:creationId xmlns:a16="http://schemas.microsoft.com/office/drawing/2014/main" id="{04458344-F78B-DF41-9C74-8773A24780F6}"/>
              </a:ext>
            </a:extLst>
          </p:cNvPr>
          <p:cNvSpPr>
            <a:spLocks noChangeArrowheads="1"/>
          </p:cNvSpPr>
          <p:nvPr/>
        </p:nvSpPr>
        <p:spPr bwMode="auto">
          <a:xfrm>
            <a:off x="3787739" y="3379844"/>
            <a:ext cx="206931" cy="166331"/>
          </a:xfrm>
          <a:custGeom>
            <a:avLst/>
            <a:gdLst>
              <a:gd name="T0" fmla="*/ 250448 w 462"/>
              <a:gd name="T1" fmla="*/ 24441 h 374"/>
              <a:gd name="T2" fmla="*/ 250448 w 462"/>
              <a:gd name="T3" fmla="*/ 24441 h 374"/>
              <a:gd name="T4" fmla="*/ 221654 w 462"/>
              <a:gd name="T5" fmla="*/ 34217 h 374"/>
              <a:gd name="T6" fmla="*/ 240669 w 462"/>
              <a:gd name="T7" fmla="*/ 5431 h 374"/>
              <a:gd name="T8" fmla="*/ 211332 w 462"/>
              <a:gd name="T9" fmla="*/ 19553 h 374"/>
              <a:gd name="T10" fmla="*/ 173303 w 462"/>
              <a:gd name="T11" fmla="*/ 0 h 374"/>
              <a:gd name="T12" fmla="*/ 120063 w 462"/>
              <a:gd name="T13" fmla="*/ 53226 h 374"/>
              <a:gd name="T14" fmla="*/ 124952 w 462"/>
              <a:gd name="T15" fmla="*/ 63003 h 374"/>
              <a:gd name="T16" fmla="*/ 19014 w 462"/>
              <a:gd name="T17" fmla="*/ 10319 h 374"/>
              <a:gd name="T18" fmla="*/ 9236 w 462"/>
              <a:gd name="T19" fmla="*/ 39105 h 374"/>
              <a:gd name="T20" fmla="*/ 33140 w 462"/>
              <a:gd name="T21" fmla="*/ 82012 h 374"/>
              <a:gd name="T22" fmla="*/ 9236 w 462"/>
              <a:gd name="T23" fmla="*/ 72779 h 374"/>
              <a:gd name="T24" fmla="*/ 9236 w 462"/>
              <a:gd name="T25" fmla="*/ 72779 h 374"/>
              <a:gd name="T26" fmla="*/ 53241 w 462"/>
              <a:gd name="T27" fmla="*/ 125462 h 374"/>
              <a:gd name="T28" fmla="*/ 38029 w 462"/>
              <a:gd name="T29" fmla="*/ 125462 h 374"/>
              <a:gd name="T30" fmla="*/ 28793 w 462"/>
              <a:gd name="T31" fmla="*/ 125462 h 374"/>
              <a:gd name="T32" fmla="*/ 77144 w 462"/>
              <a:gd name="T33" fmla="*/ 159679 h 374"/>
              <a:gd name="T34" fmla="*/ 14125 w 462"/>
              <a:gd name="T35" fmla="*/ 183576 h 374"/>
              <a:gd name="T36" fmla="*/ 0 w 462"/>
              <a:gd name="T37" fmla="*/ 183576 h 374"/>
              <a:gd name="T38" fmla="*/ 77144 w 462"/>
              <a:gd name="T39" fmla="*/ 202586 h 374"/>
              <a:gd name="T40" fmla="*/ 221654 w 462"/>
              <a:gd name="T41" fmla="*/ 58114 h 374"/>
              <a:gd name="T42" fmla="*/ 221654 w 462"/>
              <a:gd name="T43" fmla="*/ 53226 h 374"/>
              <a:gd name="T44" fmla="*/ 250448 w 462"/>
              <a:gd name="T45" fmla="*/ 24441 h 3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62" h="374">
                <a:moveTo>
                  <a:pt x="461" y="45"/>
                </a:moveTo>
                <a:lnTo>
                  <a:pt x="461" y="45"/>
                </a:lnTo>
                <a:cubicBezTo>
                  <a:pt x="443" y="54"/>
                  <a:pt x="425" y="63"/>
                  <a:pt x="408" y="63"/>
                </a:cubicBezTo>
                <a:cubicBezTo>
                  <a:pt x="425" y="54"/>
                  <a:pt x="443" y="36"/>
                  <a:pt x="443" y="10"/>
                </a:cubicBezTo>
                <a:cubicBezTo>
                  <a:pt x="425" y="19"/>
                  <a:pt x="408" y="27"/>
                  <a:pt x="389" y="36"/>
                </a:cubicBezTo>
                <a:cubicBezTo>
                  <a:pt x="372" y="19"/>
                  <a:pt x="345" y="0"/>
                  <a:pt x="319" y="0"/>
                </a:cubicBezTo>
                <a:cubicBezTo>
                  <a:pt x="265" y="0"/>
                  <a:pt x="221" y="45"/>
                  <a:pt x="221" y="98"/>
                </a:cubicBezTo>
                <a:cubicBezTo>
                  <a:pt x="221" y="107"/>
                  <a:pt x="221" y="116"/>
                  <a:pt x="230" y="116"/>
                </a:cubicBezTo>
                <a:cubicBezTo>
                  <a:pt x="151" y="116"/>
                  <a:pt x="79" y="81"/>
                  <a:pt x="35" y="19"/>
                </a:cubicBezTo>
                <a:cubicBezTo>
                  <a:pt x="26" y="36"/>
                  <a:pt x="17" y="54"/>
                  <a:pt x="17" y="72"/>
                </a:cubicBezTo>
                <a:cubicBezTo>
                  <a:pt x="17" y="98"/>
                  <a:pt x="35" y="134"/>
                  <a:pt x="61" y="151"/>
                </a:cubicBezTo>
                <a:cubicBezTo>
                  <a:pt x="44" y="143"/>
                  <a:pt x="35" y="143"/>
                  <a:pt x="17" y="134"/>
                </a:cubicBezTo>
                <a:cubicBezTo>
                  <a:pt x="17" y="178"/>
                  <a:pt x="53" y="222"/>
                  <a:pt x="98" y="231"/>
                </a:cubicBezTo>
                <a:cubicBezTo>
                  <a:pt x="89" y="231"/>
                  <a:pt x="79" y="231"/>
                  <a:pt x="70" y="231"/>
                </a:cubicBezTo>
                <a:cubicBezTo>
                  <a:pt x="61" y="231"/>
                  <a:pt x="61" y="231"/>
                  <a:pt x="53" y="231"/>
                </a:cubicBezTo>
                <a:cubicBezTo>
                  <a:pt x="61" y="266"/>
                  <a:pt x="98" y="294"/>
                  <a:pt x="142" y="294"/>
                </a:cubicBezTo>
                <a:cubicBezTo>
                  <a:pt x="106" y="319"/>
                  <a:pt x="70" y="338"/>
                  <a:pt x="26" y="338"/>
                </a:cubicBezTo>
                <a:cubicBezTo>
                  <a:pt x="17" y="338"/>
                  <a:pt x="8" y="338"/>
                  <a:pt x="0" y="338"/>
                </a:cubicBezTo>
                <a:cubicBezTo>
                  <a:pt x="44" y="364"/>
                  <a:pt x="89" y="373"/>
                  <a:pt x="142" y="373"/>
                </a:cubicBezTo>
                <a:cubicBezTo>
                  <a:pt x="319" y="373"/>
                  <a:pt x="408" y="231"/>
                  <a:pt x="408" y="107"/>
                </a:cubicBezTo>
                <a:lnTo>
                  <a:pt x="408" y="98"/>
                </a:lnTo>
                <a:cubicBezTo>
                  <a:pt x="434" y="81"/>
                  <a:pt x="443" y="72"/>
                  <a:pt x="461" y="45"/>
                </a:cubicBezTo>
              </a:path>
            </a:pathLst>
          </a:custGeom>
          <a:solidFill>
            <a:srgbClr val="072139"/>
          </a:solidFill>
          <a:ln>
            <a:noFill/>
          </a:ln>
          <a:effectLst/>
        </p:spPr>
        <p:txBody>
          <a:bodyPr wrap="none" lIns="28289" tIns="14145" rIns="28289" bIns="14145" anchor="ctr"/>
          <a:lstStyle/>
          <a:p>
            <a:endParaRPr lang="en-US" sz="1485"/>
          </a:p>
        </p:txBody>
      </p:sp>
      <p:sp>
        <p:nvSpPr>
          <p:cNvPr id="61" name="TextBox 60">
            <a:extLst>
              <a:ext uri="{FF2B5EF4-FFF2-40B4-BE49-F238E27FC236}">
                <a16:creationId xmlns:a16="http://schemas.microsoft.com/office/drawing/2014/main" id="{F0970F0C-AB18-684B-B9A2-FEB4D169FFE0}"/>
              </a:ext>
            </a:extLst>
          </p:cNvPr>
          <p:cNvSpPr txBox="1"/>
          <p:nvPr/>
        </p:nvSpPr>
        <p:spPr>
          <a:xfrm>
            <a:off x="679660" y="3664165"/>
            <a:ext cx="1510496" cy="437676"/>
          </a:xfrm>
          <a:prstGeom prst="rect">
            <a:avLst/>
          </a:prstGeom>
          <a:noFill/>
        </p:spPr>
        <p:txBody>
          <a:bodyPr wrap="square" tIns="29700" rtlCol="0" anchor="t">
            <a:noAutofit/>
          </a:bodyPr>
          <a:lstStyle/>
          <a:p>
            <a:pPr algn="ctr"/>
            <a:r>
              <a:rPr lang="en-US" sz="825" spc="83" dirty="0">
                <a:ea typeface="Helvetica Neue" panose="02000503000000020004" pitchFamily="2" charset="0"/>
                <a:cs typeface="Helvetica Neue" panose="02000503000000020004" pitchFamily="2" charset="0"/>
              </a:rPr>
              <a:t>19,000</a:t>
            </a:r>
            <a:br>
              <a:rPr lang="en-US" sz="825" spc="83" dirty="0">
                <a:ea typeface="Helvetica Neue" panose="02000503000000020004" pitchFamily="2" charset="0"/>
                <a:cs typeface="Helvetica Neue" panose="02000503000000020004" pitchFamily="2" charset="0"/>
              </a:rPr>
            </a:br>
            <a:r>
              <a:rPr lang="en-US" sz="825" b="1" spc="83" dirty="0">
                <a:latin typeface="Montserrat" pitchFamily="2" charset="77"/>
                <a:ea typeface="Helvetica Neue" panose="02000503000000020004" pitchFamily="2" charset="0"/>
                <a:cs typeface="Helvetica Neue" panose="02000503000000020004" pitchFamily="2" charset="0"/>
              </a:rPr>
              <a:t>THE XXXX Media</a:t>
            </a:r>
          </a:p>
        </p:txBody>
      </p:sp>
      <p:sp>
        <p:nvSpPr>
          <p:cNvPr id="62" name="TextBox 61">
            <a:extLst>
              <a:ext uri="{FF2B5EF4-FFF2-40B4-BE49-F238E27FC236}">
                <a16:creationId xmlns:a16="http://schemas.microsoft.com/office/drawing/2014/main" id="{788D9604-F0FA-B44D-8D82-08243D96C247}"/>
              </a:ext>
            </a:extLst>
          </p:cNvPr>
          <p:cNvSpPr txBox="1"/>
          <p:nvPr/>
        </p:nvSpPr>
        <p:spPr>
          <a:xfrm>
            <a:off x="3135956" y="3667374"/>
            <a:ext cx="1510496" cy="437676"/>
          </a:xfrm>
          <a:prstGeom prst="rect">
            <a:avLst/>
          </a:prstGeom>
          <a:noFill/>
        </p:spPr>
        <p:txBody>
          <a:bodyPr wrap="square" tIns="29700" rtlCol="0" anchor="t">
            <a:noAutofit/>
          </a:bodyPr>
          <a:lstStyle/>
          <a:p>
            <a:pPr algn="ctr"/>
            <a:r>
              <a:rPr lang="en-US" sz="825" spc="83" dirty="0">
                <a:ea typeface="Helvetica Neue" panose="02000503000000020004" pitchFamily="2" charset="0"/>
                <a:cs typeface="Helvetica Neue" panose="02000503000000020004" pitchFamily="2" charset="0"/>
              </a:rPr>
              <a:t>25,400</a:t>
            </a:r>
            <a:br>
              <a:rPr lang="en-US" sz="825" spc="83" dirty="0">
                <a:ea typeface="Helvetica Neue" panose="02000503000000020004" pitchFamily="2" charset="0"/>
                <a:cs typeface="Helvetica Neue" panose="02000503000000020004" pitchFamily="2" charset="0"/>
              </a:rPr>
            </a:br>
            <a:r>
              <a:rPr lang="en-US" sz="825" b="1" spc="83" dirty="0">
                <a:latin typeface="Montserrat" pitchFamily="2" charset="77"/>
                <a:ea typeface="Helvetica Neue" panose="02000503000000020004" pitchFamily="2" charset="0"/>
                <a:cs typeface="Helvetica Neue" panose="02000503000000020004" pitchFamily="2" charset="0"/>
              </a:rPr>
              <a:t>THE XXXX Media</a:t>
            </a:r>
          </a:p>
        </p:txBody>
      </p:sp>
      <p:sp>
        <p:nvSpPr>
          <p:cNvPr id="63" name="TextBox 62">
            <a:extLst>
              <a:ext uri="{FF2B5EF4-FFF2-40B4-BE49-F238E27FC236}">
                <a16:creationId xmlns:a16="http://schemas.microsoft.com/office/drawing/2014/main" id="{5A5CE406-3970-4D49-A04B-D5FA229D303D}"/>
              </a:ext>
            </a:extLst>
          </p:cNvPr>
          <p:cNvSpPr txBox="1"/>
          <p:nvPr/>
        </p:nvSpPr>
        <p:spPr>
          <a:xfrm>
            <a:off x="620561" y="4033986"/>
            <a:ext cx="1628693" cy="437676"/>
          </a:xfrm>
          <a:prstGeom prst="rect">
            <a:avLst/>
          </a:prstGeom>
          <a:noFill/>
        </p:spPr>
        <p:txBody>
          <a:bodyPr wrap="square" tIns="29700" rtlCol="0" anchor="t">
            <a:noAutofit/>
          </a:bodyPr>
          <a:lstStyle/>
          <a:p>
            <a:pPr algn="ctr"/>
            <a:r>
              <a:rPr lang="en-US" sz="825" spc="83" dirty="0">
                <a:ea typeface="Helvetica Neue" panose="02000503000000020004" pitchFamily="2" charset="0"/>
                <a:cs typeface="Helvetica Neue" panose="02000503000000020004" pitchFamily="2" charset="0"/>
              </a:rPr>
              <a:t>3,100</a:t>
            </a:r>
            <a:br>
              <a:rPr lang="en-US" sz="825" spc="83" dirty="0">
                <a:ea typeface="Helvetica Neue" panose="02000503000000020004" pitchFamily="2" charset="0"/>
                <a:cs typeface="Helvetica Neue" panose="02000503000000020004" pitchFamily="2" charset="0"/>
              </a:rPr>
            </a:br>
            <a:r>
              <a:rPr lang="en-US" sz="825" b="1" spc="83" dirty="0">
                <a:latin typeface="Montserrat" pitchFamily="2" charset="77"/>
                <a:ea typeface="Helvetica Neue" panose="02000503000000020004" pitchFamily="2" charset="0"/>
                <a:cs typeface="Helvetica Neue" panose="02000503000000020004" pitchFamily="2" charset="0"/>
              </a:rPr>
              <a:t>THE HOOSIER SCOOP</a:t>
            </a:r>
          </a:p>
        </p:txBody>
      </p:sp>
      <p:sp>
        <p:nvSpPr>
          <p:cNvPr id="64" name="TextBox 63">
            <a:extLst>
              <a:ext uri="{FF2B5EF4-FFF2-40B4-BE49-F238E27FC236}">
                <a16:creationId xmlns:a16="http://schemas.microsoft.com/office/drawing/2014/main" id="{9F15C3AA-BFC8-FD40-8212-2152AC2A95A0}"/>
              </a:ext>
            </a:extLst>
          </p:cNvPr>
          <p:cNvSpPr txBox="1"/>
          <p:nvPr/>
        </p:nvSpPr>
        <p:spPr>
          <a:xfrm>
            <a:off x="2926709" y="4036335"/>
            <a:ext cx="1928990" cy="437676"/>
          </a:xfrm>
          <a:prstGeom prst="rect">
            <a:avLst/>
          </a:prstGeom>
          <a:noFill/>
        </p:spPr>
        <p:txBody>
          <a:bodyPr wrap="square" tIns="29700" rtlCol="0" anchor="t">
            <a:noAutofit/>
          </a:bodyPr>
          <a:lstStyle/>
          <a:p>
            <a:pPr algn="ctr"/>
            <a:r>
              <a:rPr lang="en-US" sz="825" spc="83" dirty="0">
                <a:ea typeface="Helvetica Neue" panose="02000503000000020004" pitchFamily="2" charset="0"/>
                <a:cs typeface="Helvetica Neue" panose="02000503000000020004" pitchFamily="2" charset="0"/>
              </a:rPr>
              <a:t>8,400</a:t>
            </a:r>
            <a:br>
              <a:rPr lang="en-US" sz="825" spc="83" dirty="0">
                <a:ea typeface="Helvetica Neue" panose="02000503000000020004" pitchFamily="2" charset="0"/>
                <a:cs typeface="Helvetica Neue" panose="02000503000000020004" pitchFamily="2" charset="0"/>
              </a:rPr>
            </a:br>
            <a:r>
              <a:rPr lang="en-US" sz="825" b="1" spc="83" dirty="0">
                <a:latin typeface="Montserrat" pitchFamily="2" charset="77"/>
                <a:ea typeface="Helvetica Neue" panose="02000503000000020004" pitchFamily="2" charset="0"/>
                <a:cs typeface="Helvetica Neue" panose="02000503000000020004" pitchFamily="2" charset="0"/>
              </a:rPr>
              <a:t>MIKE MILLER (IU SPORTS)</a:t>
            </a:r>
          </a:p>
        </p:txBody>
      </p:sp>
      <p:sp>
        <p:nvSpPr>
          <p:cNvPr id="65" name="TextBox 64">
            <a:extLst>
              <a:ext uri="{FF2B5EF4-FFF2-40B4-BE49-F238E27FC236}">
                <a16:creationId xmlns:a16="http://schemas.microsoft.com/office/drawing/2014/main" id="{C7C4C45D-C74B-DB44-9B2B-842EF2761D3E}"/>
              </a:ext>
            </a:extLst>
          </p:cNvPr>
          <p:cNvSpPr txBox="1"/>
          <p:nvPr/>
        </p:nvSpPr>
        <p:spPr>
          <a:xfrm>
            <a:off x="473788" y="4643564"/>
            <a:ext cx="4446446" cy="313902"/>
          </a:xfrm>
          <a:prstGeom prst="rect">
            <a:avLst/>
          </a:prstGeom>
          <a:solidFill>
            <a:srgbClr val="90A7C3"/>
          </a:solidFill>
        </p:spPr>
        <p:txBody>
          <a:bodyPr wrap="square" tIns="29700" rtlCol="0" anchor="ctr">
            <a:noAutofit/>
          </a:bodyPr>
          <a:lstStyle/>
          <a:p>
            <a:pPr algn="ctr">
              <a:lnSpc>
                <a:spcPct val="130000"/>
              </a:lnSpc>
            </a:pPr>
            <a:r>
              <a:rPr lang="en-US" sz="1650" spc="165" dirty="0">
                <a:solidFill>
                  <a:schemeClr val="bg1"/>
                </a:solidFill>
                <a:latin typeface="Oswald Light" panose="02000303000000000000" pitchFamily="2" charset="77"/>
              </a:rPr>
              <a:t>NICHE AUDIENCES</a:t>
            </a:r>
          </a:p>
        </p:txBody>
      </p:sp>
      <p:sp>
        <p:nvSpPr>
          <p:cNvPr id="66" name="Rectangle 65">
            <a:extLst>
              <a:ext uri="{FF2B5EF4-FFF2-40B4-BE49-F238E27FC236}">
                <a16:creationId xmlns:a16="http://schemas.microsoft.com/office/drawing/2014/main" id="{94F628D4-38D7-6F4A-95FC-4A1217F5D4EF}"/>
              </a:ext>
            </a:extLst>
          </p:cNvPr>
          <p:cNvSpPr/>
          <p:nvPr/>
        </p:nvSpPr>
        <p:spPr>
          <a:xfrm>
            <a:off x="503347" y="5375545"/>
            <a:ext cx="1404619" cy="739754"/>
          </a:xfrm>
          <a:prstGeom prst="rect">
            <a:avLst/>
          </a:prstGeom>
        </p:spPr>
        <p:txBody>
          <a:bodyPr wrap="square">
            <a:spAutoFit/>
          </a:bodyPr>
          <a:lstStyle/>
          <a:p>
            <a:pPr algn="ctr"/>
            <a:r>
              <a:rPr lang="en-US" sz="907" b="1" spc="83" dirty="0">
                <a:latin typeface="Montserrat" pitchFamily="2" charset="77"/>
                <a:ea typeface="Times New Roman" panose="02020603050405020304" pitchFamily="18" charset="0"/>
              </a:rPr>
              <a:t>BIZNET</a:t>
            </a:r>
            <a:br>
              <a:rPr lang="en-US" sz="907" dirty="0">
                <a:ea typeface="Times New Roman" panose="02020603050405020304" pitchFamily="18" charset="0"/>
              </a:rPr>
            </a:br>
            <a:r>
              <a:rPr lang="en-US" sz="825" dirty="0">
                <a:ea typeface="Times New Roman" panose="02020603050405020304" pitchFamily="18" charset="0"/>
              </a:rPr>
              <a:t>Published in conjunction with the Chamber of Commerce reaching community business leaders</a:t>
            </a:r>
          </a:p>
        </p:txBody>
      </p:sp>
      <p:sp>
        <p:nvSpPr>
          <p:cNvPr id="68" name="TextBox 67">
            <a:extLst>
              <a:ext uri="{FF2B5EF4-FFF2-40B4-BE49-F238E27FC236}">
                <a16:creationId xmlns:a16="http://schemas.microsoft.com/office/drawing/2014/main" id="{6EBF8C75-7FC2-3D4A-BC84-3A8F65E595FA}"/>
              </a:ext>
            </a:extLst>
          </p:cNvPr>
          <p:cNvSpPr txBox="1"/>
          <p:nvPr/>
        </p:nvSpPr>
        <p:spPr>
          <a:xfrm>
            <a:off x="5205223" y="2860907"/>
            <a:ext cx="4445991" cy="313902"/>
          </a:xfrm>
          <a:prstGeom prst="rect">
            <a:avLst/>
          </a:prstGeom>
          <a:solidFill>
            <a:srgbClr val="90A7C3"/>
          </a:solidFill>
        </p:spPr>
        <p:txBody>
          <a:bodyPr wrap="square" tIns="29700" rtlCol="0" anchor="ctr">
            <a:noAutofit/>
          </a:bodyPr>
          <a:lstStyle/>
          <a:p>
            <a:pPr algn="ctr">
              <a:lnSpc>
                <a:spcPct val="130000"/>
              </a:lnSpc>
            </a:pPr>
            <a:r>
              <a:rPr lang="en-US" sz="1650" spc="165" dirty="0">
                <a:solidFill>
                  <a:schemeClr val="bg1"/>
                </a:solidFill>
                <a:latin typeface="Oswald Light" panose="02000303000000000000" pitchFamily="2" charset="77"/>
              </a:rPr>
              <a:t>ANNUAL PUBLICATIONS</a:t>
            </a:r>
          </a:p>
        </p:txBody>
      </p:sp>
      <p:sp>
        <p:nvSpPr>
          <p:cNvPr id="70" name="TextBox 69">
            <a:extLst>
              <a:ext uri="{FF2B5EF4-FFF2-40B4-BE49-F238E27FC236}">
                <a16:creationId xmlns:a16="http://schemas.microsoft.com/office/drawing/2014/main" id="{DA85ADF1-CC29-4C45-AE2E-95CB1E483B37}"/>
              </a:ext>
            </a:extLst>
          </p:cNvPr>
          <p:cNvSpPr txBox="1"/>
          <p:nvPr/>
        </p:nvSpPr>
        <p:spPr>
          <a:xfrm>
            <a:off x="6743319" y="3644353"/>
            <a:ext cx="1401609" cy="402892"/>
          </a:xfrm>
          <a:prstGeom prst="rect">
            <a:avLst/>
          </a:prstGeom>
          <a:noFill/>
        </p:spPr>
        <p:txBody>
          <a:bodyPr wrap="square" tIns="29700" rtlCol="0" anchor="t">
            <a:noAutofit/>
          </a:bodyPr>
          <a:lstStyle/>
          <a:p>
            <a:pPr algn="ctr"/>
            <a:r>
              <a:rPr lang="en-US" sz="907" b="1" spc="83" dirty="0">
                <a:latin typeface="Montserrat" pitchFamily="2" charset="77"/>
                <a:ea typeface="Helvetica Neue" panose="02000503000000020004" pitchFamily="2" charset="0"/>
                <a:cs typeface="Helvetica Neue" panose="02000503000000020004" pitchFamily="2" charset="0"/>
              </a:rPr>
              <a:t>BASCI HOME SHOW</a:t>
            </a:r>
          </a:p>
          <a:p>
            <a:pPr algn="ctr"/>
            <a:r>
              <a:rPr lang="en-US" sz="825" dirty="0">
                <a:ea typeface="Helvetica Neue" panose="02000503000000020004" pitchFamily="2" charset="0"/>
                <a:cs typeface="Helvetica Neue" panose="02000503000000020004" pitchFamily="2" charset="0"/>
              </a:rPr>
              <a:t>Program for the </a:t>
            </a:r>
            <a:br>
              <a:rPr lang="en-US" sz="825" dirty="0">
                <a:ea typeface="Helvetica Neue" panose="02000503000000020004" pitchFamily="2" charset="0"/>
                <a:cs typeface="Helvetica Neue" panose="02000503000000020004" pitchFamily="2" charset="0"/>
              </a:rPr>
            </a:br>
            <a:r>
              <a:rPr lang="en-US" sz="825" dirty="0">
                <a:ea typeface="Helvetica Neue" panose="02000503000000020004" pitchFamily="2" charset="0"/>
                <a:cs typeface="Helvetica Neue" panose="02000503000000020004" pitchFamily="2" charset="0"/>
              </a:rPr>
              <a:t>annual home show improvement showcase</a:t>
            </a:r>
          </a:p>
        </p:txBody>
      </p:sp>
      <p:sp>
        <p:nvSpPr>
          <p:cNvPr id="71" name="TextBox 70">
            <a:extLst>
              <a:ext uri="{FF2B5EF4-FFF2-40B4-BE49-F238E27FC236}">
                <a16:creationId xmlns:a16="http://schemas.microsoft.com/office/drawing/2014/main" id="{50DDD83D-39EE-4A4F-AA1C-46BADE9FF9A0}"/>
              </a:ext>
            </a:extLst>
          </p:cNvPr>
          <p:cNvSpPr txBox="1"/>
          <p:nvPr/>
        </p:nvSpPr>
        <p:spPr>
          <a:xfrm>
            <a:off x="5205223" y="3641135"/>
            <a:ext cx="1395602" cy="461357"/>
          </a:xfrm>
          <a:prstGeom prst="rect">
            <a:avLst/>
          </a:prstGeom>
          <a:noFill/>
        </p:spPr>
        <p:txBody>
          <a:bodyPr wrap="square" tIns="29700" rtlCol="0" anchor="t">
            <a:noAutofit/>
          </a:bodyPr>
          <a:lstStyle/>
          <a:p>
            <a:pPr algn="ctr"/>
            <a:r>
              <a:rPr lang="en-US" sz="907" b="1" spc="83" dirty="0">
                <a:latin typeface="Montserrat" pitchFamily="2" charset="77"/>
                <a:ea typeface="Helvetica Neue" panose="02000503000000020004" pitchFamily="2" charset="0"/>
                <a:cs typeface="Helvetica Neue" panose="02000503000000020004" pitchFamily="2" charset="0"/>
              </a:rPr>
              <a:t>WEDDING GUIDE</a:t>
            </a:r>
          </a:p>
          <a:p>
            <a:pPr algn="ctr"/>
            <a:r>
              <a:rPr lang="en-US" sz="825" dirty="0">
                <a:ea typeface="Helvetica Neue" panose="02000503000000020004" pitchFamily="2" charset="0"/>
                <a:cs typeface="Helvetica Neue" panose="02000503000000020004" pitchFamily="2" charset="0"/>
              </a:rPr>
              <a:t>Publication in partnership with the annual bridal expo</a:t>
            </a:r>
          </a:p>
        </p:txBody>
      </p:sp>
      <p:sp>
        <p:nvSpPr>
          <p:cNvPr id="72" name="TextBox 71">
            <a:extLst>
              <a:ext uri="{FF2B5EF4-FFF2-40B4-BE49-F238E27FC236}">
                <a16:creationId xmlns:a16="http://schemas.microsoft.com/office/drawing/2014/main" id="{B93AF9DD-5DAD-D148-A550-D6395CC6AD85}"/>
              </a:ext>
            </a:extLst>
          </p:cNvPr>
          <p:cNvSpPr txBox="1"/>
          <p:nvPr/>
        </p:nvSpPr>
        <p:spPr>
          <a:xfrm>
            <a:off x="5796153" y="4873645"/>
            <a:ext cx="1458188" cy="402892"/>
          </a:xfrm>
          <a:prstGeom prst="rect">
            <a:avLst/>
          </a:prstGeom>
          <a:noFill/>
        </p:spPr>
        <p:txBody>
          <a:bodyPr wrap="square" tIns="29700" rtlCol="0" anchor="t">
            <a:noAutofit/>
          </a:bodyPr>
          <a:lstStyle/>
          <a:p>
            <a:pPr algn="ctr"/>
            <a:r>
              <a:rPr lang="en-US" sz="907" b="1" spc="83" dirty="0">
                <a:latin typeface="Montserrat" pitchFamily="2" charset="77"/>
                <a:ea typeface="Helvetica Neue" panose="02000503000000020004" pitchFamily="2" charset="0"/>
                <a:cs typeface="Helvetica Neue" panose="02000503000000020004" pitchFamily="2" charset="0"/>
              </a:rPr>
              <a:t>SENIOR GUIDES</a:t>
            </a:r>
          </a:p>
          <a:p>
            <a:pPr algn="ctr"/>
            <a:r>
              <a:rPr lang="en-US" sz="825" dirty="0">
                <a:ea typeface="Helvetica Neue" panose="02000503000000020004" pitchFamily="2" charset="0"/>
                <a:cs typeface="Helvetica Neue" panose="02000503000000020004" pitchFamily="2" charset="0"/>
              </a:rPr>
              <a:t>Spring and fall content regarding the abundance of local senior care options</a:t>
            </a:r>
          </a:p>
        </p:txBody>
      </p:sp>
      <p:sp>
        <p:nvSpPr>
          <p:cNvPr id="73" name="TextBox 72">
            <a:extLst>
              <a:ext uri="{FF2B5EF4-FFF2-40B4-BE49-F238E27FC236}">
                <a16:creationId xmlns:a16="http://schemas.microsoft.com/office/drawing/2014/main" id="{05D1F20D-3DF2-D247-8189-19A5F40B16E3}"/>
              </a:ext>
            </a:extLst>
          </p:cNvPr>
          <p:cNvSpPr txBox="1"/>
          <p:nvPr/>
        </p:nvSpPr>
        <p:spPr>
          <a:xfrm>
            <a:off x="8287423" y="4826284"/>
            <a:ext cx="1395602" cy="461357"/>
          </a:xfrm>
          <a:prstGeom prst="rect">
            <a:avLst/>
          </a:prstGeom>
          <a:noFill/>
        </p:spPr>
        <p:txBody>
          <a:bodyPr wrap="square" tIns="29700" rtlCol="0" anchor="t">
            <a:noAutofit/>
          </a:bodyPr>
          <a:lstStyle/>
          <a:p>
            <a:pPr algn="ctr"/>
            <a:r>
              <a:rPr lang="en-US" sz="907" b="1" spc="83" dirty="0">
                <a:latin typeface="Montserrat" pitchFamily="2" charset="77"/>
                <a:ea typeface="Helvetica Neue" panose="02000503000000020004" pitchFamily="2" charset="0"/>
                <a:cs typeface="Helvetica Neue" panose="02000503000000020004" pitchFamily="2" charset="0"/>
              </a:rPr>
              <a:t>FAMILY GUIDE</a:t>
            </a:r>
          </a:p>
          <a:p>
            <a:pPr algn="ctr"/>
            <a:r>
              <a:rPr lang="en-US" sz="825" dirty="0">
                <a:ea typeface="Helvetica Neue" panose="02000503000000020004" pitchFamily="2" charset="0"/>
                <a:cs typeface="Helvetica Neue" panose="02000503000000020004" pitchFamily="2" charset="0"/>
              </a:rPr>
              <a:t>A robust preview of camps, classes and activities for families and kids</a:t>
            </a:r>
          </a:p>
        </p:txBody>
      </p:sp>
      <p:sp>
        <p:nvSpPr>
          <p:cNvPr id="75" name="Rectangle 74">
            <a:extLst>
              <a:ext uri="{FF2B5EF4-FFF2-40B4-BE49-F238E27FC236}">
                <a16:creationId xmlns:a16="http://schemas.microsoft.com/office/drawing/2014/main" id="{0C8D65D2-178D-DE41-8A0F-8F00347E1ECD}"/>
              </a:ext>
            </a:extLst>
          </p:cNvPr>
          <p:cNvSpPr/>
          <p:nvPr/>
        </p:nvSpPr>
        <p:spPr>
          <a:xfrm>
            <a:off x="1994701" y="5378762"/>
            <a:ext cx="1404619" cy="612796"/>
          </a:xfrm>
          <a:prstGeom prst="rect">
            <a:avLst/>
          </a:prstGeom>
        </p:spPr>
        <p:txBody>
          <a:bodyPr wrap="square">
            <a:spAutoFit/>
          </a:bodyPr>
          <a:lstStyle/>
          <a:p>
            <a:pPr algn="ctr"/>
            <a:r>
              <a:rPr lang="en-US" sz="907" b="1" spc="83" dirty="0">
                <a:latin typeface="Montserrat" pitchFamily="2" charset="77"/>
                <a:ea typeface="Times New Roman" panose="02020603050405020304" pitchFamily="18" charset="0"/>
              </a:rPr>
              <a:t>SIP &amp; SAVOR</a:t>
            </a:r>
            <a:br>
              <a:rPr lang="en-US" sz="907" dirty="0">
                <a:ea typeface="Times New Roman" panose="02020603050405020304" pitchFamily="18" charset="0"/>
              </a:rPr>
            </a:br>
            <a:r>
              <a:rPr lang="en-US" sz="825" dirty="0">
                <a:ea typeface="Times New Roman" panose="02020603050405020304" pitchFamily="18" charset="0"/>
              </a:rPr>
              <a:t>Monthly look at the vibrant craft beer, spirits and local food scene</a:t>
            </a:r>
          </a:p>
        </p:txBody>
      </p:sp>
      <p:sp>
        <p:nvSpPr>
          <p:cNvPr id="76" name="Rectangle 75">
            <a:extLst>
              <a:ext uri="{FF2B5EF4-FFF2-40B4-BE49-F238E27FC236}">
                <a16:creationId xmlns:a16="http://schemas.microsoft.com/office/drawing/2014/main" id="{DB037B3B-3189-8342-83B8-7A0890C9DCCF}"/>
              </a:ext>
            </a:extLst>
          </p:cNvPr>
          <p:cNvSpPr/>
          <p:nvPr/>
        </p:nvSpPr>
        <p:spPr>
          <a:xfrm>
            <a:off x="3515615" y="5375546"/>
            <a:ext cx="1404619" cy="612796"/>
          </a:xfrm>
          <a:prstGeom prst="rect">
            <a:avLst/>
          </a:prstGeom>
        </p:spPr>
        <p:txBody>
          <a:bodyPr wrap="square">
            <a:spAutoFit/>
          </a:bodyPr>
          <a:lstStyle/>
          <a:p>
            <a:pPr algn="ctr"/>
            <a:r>
              <a:rPr lang="en-US" sz="907" b="1" spc="83" dirty="0">
                <a:latin typeface="Montserrat" pitchFamily="2" charset="77"/>
                <a:ea typeface="Times New Roman" panose="02020603050405020304" pitchFamily="18" charset="0"/>
              </a:rPr>
              <a:t>INSTRIDE</a:t>
            </a:r>
            <a:br>
              <a:rPr lang="en-US" sz="907" dirty="0">
                <a:ea typeface="Times New Roman" panose="02020603050405020304" pitchFamily="18" charset="0"/>
              </a:rPr>
            </a:br>
            <a:r>
              <a:rPr lang="en-US" sz="825" dirty="0">
                <a:ea typeface="Times New Roman" panose="02020603050405020304" pitchFamily="18" charset="0"/>
              </a:rPr>
              <a:t>Focus on active Boomers and their lifestyle options and choices</a:t>
            </a:r>
          </a:p>
        </p:txBody>
      </p:sp>
      <p:sp>
        <p:nvSpPr>
          <p:cNvPr id="77" name="Freeform 199">
            <a:extLst>
              <a:ext uri="{FF2B5EF4-FFF2-40B4-BE49-F238E27FC236}">
                <a16:creationId xmlns:a16="http://schemas.microsoft.com/office/drawing/2014/main" id="{1A56AD54-74AC-1F4A-83E3-B1ADA1AB4824}"/>
              </a:ext>
            </a:extLst>
          </p:cNvPr>
          <p:cNvSpPr>
            <a:spLocks noChangeArrowheads="1"/>
          </p:cNvSpPr>
          <p:nvPr/>
        </p:nvSpPr>
        <p:spPr bwMode="auto">
          <a:xfrm>
            <a:off x="1088509" y="5125333"/>
            <a:ext cx="234296" cy="218033"/>
          </a:xfrm>
          <a:custGeom>
            <a:avLst/>
            <a:gdLst>
              <a:gd name="T0" fmla="*/ 201918 w 634"/>
              <a:gd name="T1" fmla="*/ 26681 h 590"/>
              <a:gd name="T2" fmla="*/ 201918 w 634"/>
              <a:gd name="T3" fmla="*/ 26681 h 590"/>
              <a:gd name="T4" fmla="*/ 159371 w 634"/>
              <a:gd name="T5" fmla="*/ 26681 h 590"/>
              <a:gd name="T6" fmla="*/ 159371 w 634"/>
              <a:gd name="T7" fmla="*/ 10817 h 590"/>
              <a:gd name="T8" fmla="*/ 143506 w 634"/>
              <a:gd name="T9" fmla="*/ 0 h 590"/>
              <a:gd name="T10" fmla="*/ 85094 w 634"/>
              <a:gd name="T11" fmla="*/ 0 h 590"/>
              <a:gd name="T12" fmla="*/ 74638 w 634"/>
              <a:gd name="T13" fmla="*/ 10817 h 590"/>
              <a:gd name="T14" fmla="*/ 74638 w 634"/>
              <a:gd name="T15" fmla="*/ 26681 h 590"/>
              <a:gd name="T16" fmla="*/ 32091 w 634"/>
              <a:gd name="T17" fmla="*/ 26681 h 590"/>
              <a:gd name="T18" fmla="*/ 0 w 634"/>
              <a:gd name="T19" fmla="*/ 53001 h 590"/>
              <a:gd name="T20" fmla="*/ 0 w 634"/>
              <a:gd name="T21" fmla="*/ 180636 h 590"/>
              <a:gd name="T22" fmla="*/ 32091 w 634"/>
              <a:gd name="T23" fmla="*/ 212364 h 590"/>
              <a:gd name="T24" fmla="*/ 201918 w 634"/>
              <a:gd name="T25" fmla="*/ 212364 h 590"/>
              <a:gd name="T26" fmla="*/ 228239 w 634"/>
              <a:gd name="T27" fmla="*/ 180636 h 590"/>
              <a:gd name="T28" fmla="*/ 228239 w 634"/>
              <a:gd name="T29" fmla="*/ 53001 h 590"/>
              <a:gd name="T30" fmla="*/ 201918 w 634"/>
              <a:gd name="T31" fmla="*/ 26681 h 590"/>
              <a:gd name="T32" fmla="*/ 85094 w 634"/>
              <a:gd name="T33" fmla="*/ 21273 h 590"/>
              <a:gd name="T34" fmla="*/ 85094 w 634"/>
              <a:gd name="T35" fmla="*/ 21273 h 590"/>
              <a:gd name="T36" fmla="*/ 95550 w 634"/>
              <a:gd name="T37" fmla="*/ 10817 h 590"/>
              <a:gd name="T38" fmla="*/ 138097 w 634"/>
              <a:gd name="T39" fmla="*/ 10817 h 590"/>
              <a:gd name="T40" fmla="*/ 143506 w 634"/>
              <a:gd name="T41" fmla="*/ 21273 h 590"/>
              <a:gd name="T42" fmla="*/ 143506 w 634"/>
              <a:gd name="T43" fmla="*/ 26681 h 590"/>
              <a:gd name="T44" fmla="*/ 85094 w 634"/>
              <a:gd name="T45" fmla="*/ 26681 h 590"/>
              <a:gd name="T46" fmla="*/ 85094 w 634"/>
              <a:gd name="T47" fmla="*/ 21273 h 590"/>
              <a:gd name="T48" fmla="*/ 212374 w 634"/>
              <a:gd name="T49" fmla="*/ 180636 h 590"/>
              <a:gd name="T50" fmla="*/ 212374 w 634"/>
              <a:gd name="T51" fmla="*/ 180636 h 590"/>
              <a:gd name="T52" fmla="*/ 201918 w 634"/>
              <a:gd name="T53" fmla="*/ 196500 h 590"/>
              <a:gd name="T54" fmla="*/ 32091 w 634"/>
              <a:gd name="T55" fmla="*/ 196500 h 590"/>
              <a:gd name="T56" fmla="*/ 15865 w 634"/>
              <a:gd name="T57" fmla="*/ 180636 h 590"/>
              <a:gd name="T58" fmla="*/ 15865 w 634"/>
              <a:gd name="T59" fmla="*/ 106363 h 590"/>
              <a:gd name="T60" fmla="*/ 90503 w 634"/>
              <a:gd name="T61" fmla="*/ 106363 h 590"/>
              <a:gd name="T62" fmla="*/ 85094 w 634"/>
              <a:gd name="T63" fmla="*/ 111410 h 590"/>
              <a:gd name="T64" fmla="*/ 116824 w 634"/>
              <a:gd name="T65" fmla="*/ 138091 h 590"/>
              <a:gd name="T66" fmla="*/ 143506 w 634"/>
              <a:gd name="T67" fmla="*/ 111410 h 590"/>
              <a:gd name="T68" fmla="*/ 143506 w 634"/>
              <a:gd name="T69" fmla="*/ 106363 h 590"/>
              <a:gd name="T70" fmla="*/ 212374 w 634"/>
              <a:gd name="T71" fmla="*/ 106363 h 590"/>
              <a:gd name="T72" fmla="*/ 212374 w 634"/>
              <a:gd name="T73" fmla="*/ 180636 h 590"/>
              <a:gd name="T74" fmla="*/ 100959 w 634"/>
              <a:gd name="T75" fmla="*/ 111410 h 590"/>
              <a:gd name="T76" fmla="*/ 100959 w 634"/>
              <a:gd name="T77" fmla="*/ 111410 h 590"/>
              <a:gd name="T78" fmla="*/ 100959 w 634"/>
              <a:gd name="T79" fmla="*/ 106363 h 590"/>
              <a:gd name="T80" fmla="*/ 127641 w 634"/>
              <a:gd name="T81" fmla="*/ 106363 h 590"/>
              <a:gd name="T82" fmla="*/ 127641 w 634"/>
              <a:gd name="T83" fmla="*/ 111410 h 590"/>
              <a:gd name="T84" fmla="*/ 116824 w 634"/>
              <a:gd name="T85" fmla="*/ 127635 h 590"/>
              <a:gd name="T86" fmla="*/ 100959 w 634"/>
              <a:gd name="T87" fmla="*/ 111410 h 590"/>
              <a:gd name="T88" fmla="*/ 212374 w 634"/>
              <a:gd name="T89" fmla="*/ 90138 h 590"/>
              <a:gd name="T90" fmla="*/ 212374 w 634"/>
              <a:gd name="T91" fmla="*/ 90138 h 590"/>
              <a:gd name="T92" fmla="*/ 15865 w 634"/>
              <a:gd name="T93" fmla="*/ 90138 h 590"/>
              <a:gd name="T94" fmla="*/ 15865 w 634"/>
              <a:gd name="T95" fmla="*/ 53001 h 590"/>
              <a:gd name="T96" fmla="*/ 32091 w 634"/>
              <a:gd name="T97" fmla="*/ 42545 h 590"/>
              <a:gd name="T98" fmla="*/ 201918 w 634"/>
              <a:gd name="T99" fmla="*/ 42545 h 590"/>
              <a:gd name="T100" fmla="*/ 212374 w 634"/>
              <a:gd name="T101" fmla="*/ 53001 h 590"/>
              <a:gd name="T102" fmla="*/ 212374 w 634"/>
              <a:gd name="T103" fmla="*/ 90138 h 59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34" h="590">
                <a:moveTo>
                  <a:pt x="560" y="74"/>
                </a:moveTo>
                <a:lnTo>
                  <a:pt x="560" y="74"/>
                </a:lnTo>
                <a:cubicBezTo>
                  <a:pt x="442" y="74"/>
                  <a:pt x="442" y="74"/>
                  <a:pt x="442" y="74"/>
                </a:cubicBezTo>
                <a:cubicBezTo>
                  <a:pt x="442" y="30"/>
                  <a:pt x="442" y="30"/>
                  <a:pt x="442" y="30"/>
                </a:cubicBezTo>
                <a:cubicBezTo>
                  <a:pt x="442" y="15"/>
                  <a:pt x="412" y="0"/>
                  <a:pt x="398" y="0"/>
                </a:cubicBezTo>
                <a:cubicBezTo>
                  <a:pt x="236" y="0"/>
                  <a:pt x="236" y="0"/>
                  <a:pt x="236" y="0"/>
                </a:cubicBezTo>
                <a:cubicBezTo>
                  <a:pt x="221" y="0"/>
                  <a:pt x="207" y="15"/>
                  <a:pt x="207" y="30"/>
                </a:cubicBezTo>
                <a:cubicBezTo>
                  <a:pt x="207" y="74"/>
                  <a:pt x="207" y="74"/>
                  <a:pt x="207" y="74"/>
                </a:cubicBezTo>
                <a:cubicBezTo>
                  <a:pt x="89" y="74"/>
                  <a:pt x="89" y="74"/>
                  <a:pt x="89" y="74"/>
                </a:cubicBezTo>
                <a:cubicBezTo>
                  <a:pt x="44" y="74"/>
                  <a:pt x="0" y="103"/>
                  <a:pt x="0" y="147"/>
                </a:cubicBezTo>
                <a:cubicBezTo>
                  <a:pt x="0" y="501"/>
                  <a:pt x="0" y="501"/>
                  <a:pt x="0" y="501"/>
                </a:cubicBezTo>
                <a:cubicBezTo>
                  <a:pt x="0" y="545"/>
                  <a:pt x="44" y="589"/>
                  <a:pt x="89" y="589"/>
                </a:cubicBezTo>
                <a:cubicBezTo>
                  <a:pt x="560" y="589"/>
                  <a:pt x="560" y="589"/>
                  <a:pt x="560" y="589"/>
                </a:cubicBezTo>
                <a:cubicBezTo>
                  <a:pt x="604" y="589"/>
                  <a:pt x="633" y="545"/>
                  <a:pt x="633" y="501"/>
                </a:cubicBezTo>
                <a:cubicBezTo>
                  <a:pt x="633" y="147"/>
                  <a:pt x="633" y="147"/>
                  <a:pt x="633" y="147"/>
                </a:cubicBezTo>
                <a:cubicBezTo>
                  <a:pt x="633" y="103"/>
                  <a:pt x="604" y="74"/>
                  <a:pt x="560" y="74"/>
                </a:cubicBezTo>
                <a:close/>
                <a:moveTo>
                  <a:pt x="236" y="59"/>
                </a:moveTo>
                <a:lnTo>
                  <a:pt x="236" y="59"/>
                </a:lnTo>
                <a:cubicBezTo>
                  <a:pt x="236" y="45"/>
                  <a:pt x="251" y="30"/>
                  <a:pt x="265" y="30"/>
                </a:cubicBezTo>
                <a:cubicBezTo>
                  <a:pt x="383" y="30"/>
                  <a:pt x="383" y="30"/>
                  <a:pt x="383" y="30"/>
                </a:cubicBezTo>
                <a:cubicBezTo>
                  <a:pt x="383" y="30"/>
                  <a:pt x="398" y="45"/>
                  <a:pt x="398" y="59"/>
                </a:cubicBezTo>
                <a:cubicBezTo>
                  <a:pt x="398" y="74"/>
                  <a:pt x="398" y="74"/>
                  <a:pt x="398" y="74"/>
                </a:cubicBezTo>
                <a:cubicBezTo>
                  <a:pt x="236" y="74"/>
                  <a:pt x="236" y="74"/>
                  <a:pt x="236" y="74"/>
                </a:cubicBezTo>
                <a:lnTo>
                  <a:pt x="236" y="59"/>
                </a:lnTo>
                <a:close/>
                <a:moveTo>
                  <a:pt x="589" y="501"/>
                </a:moveTo>
                <a:lnTo>
                  <a:pt x="589" y="501"/>
                </a:lnTo>
                <a:cubicBezTo>
                  <a:pt x="589" y="530"/>
                  <a:pt x="574" y="545"/>
                  <a:pt x="560" y="545"/>
                </a:cubicBezTo>
                <a:cubicBezTo>
                  <a:pt x="89" y="545"/>
                  <a:pt x="89" y="545"/>
                  <a:pt x="89" y="545"/>
                </a:cubicBezTo>
                <a:cubicBezTo>
                  <a:pt x="59" y="545"/>
                  <a:pt x="44" y="530"/>
                  <a:pt x="44" y="501"/>
                </a:cubicBezTo>
                <a:cubicBezTo>
                  <a:pt x="44" y="295"/>
                  <a:pt x="44" y="295"/>
                  <a:pt x="44" y="295"/>
                </a:cubicBezTo>
                <a:cubicBezTo>
                  <a:pt x="251" y="295"/>
                  <a:pt x="251" y="295"/>
                  <a:pt x="251" y="295"/>
                </a:cubicBezTo>
                <a:cubicBezTo>
                  <a:pt x="236" y="295"/>
                  <a:pt x="236" y="309"/>
                  <a:pt x="236" y="309"/>
                </a:cubicBezTo>
                <a:cubicBezTo>
                  <a:pt x="236" y="354"/>
                  <a:pt x="280" y="383"/>
                  <a:pt x="324" y="383"/>
                </a:cubicBezTo>
                <a:cubicBezTo>
                  <a:pt x="369" y="383"/>
                  <a:pt x="398" y="354"/>
                  <a:pt x="398" y="309"/>
                </a:cubicBezTo>
                <a:lnTo>
                  <a:pt x="398" y="295"/>
                </a:lnTo>
                <a:cubicBezTo>
                  <a:pt x="589" y="295"/>
                  <a:pt x="589" y="295"/>
                  <a:pt x="589" y="295"/>
                </a:cubicBezTo>
                <a:lnTo>
                  <a:pt x="589" y="501"/>
                </a:lnTo>
                <a:close/>
                <a:moveTo>
                  <a:pt x="280" y="309"/>
                </a:moveTo>
                <a:lnTo>
                  <a:pt x="280" y="309"/>
                </a:lnTo>
                <a:lnTo>
                  <a:pt x="280" y="295"/>
                </a:lnTo>
                <a:cubicBezTo>
                  <a:pt x="354" y="295"/>
                  <a:pt x="354" y="295"/>
                  <a:pt x="354" y="295"/>
                </a:cubicBezTo>
                <a:lnTo>
                  <a:pt x="354" y="309"/>
                </a:lnTo>
                <a:cubicBezTo>
                  <a:pt x="354" y="324"/>
                  <a:pt x="339" y="354"/>
                  <a:pt x="324" y="354"/>
                </a:cubicBezTo>
                <a:cubicBezTo>
                  <a:pt x="295" y="354"/>
                  <a:pt x="280" y="324"/>
                  <a:pt x="280" y="309"/>
                </a:cubicBezTo>
                <a:close/>
                <a:moveTo>
                  <a:pt x="589" y="250"/>
                </a:moveTo>
                <a:lnTo>
                  <a:pt x="589" y="250"/>
                </a:lnTo>
                <a:cubicBezTo>
                  <a:pt x="44" y="250"/>
                  <a:pt x="44" y="250"/>
                  <a:pt x="44" y="250"/>
                </a:cubicBezTo>
                <a:cubicBezTo>
                  <a:pt x="44" y="147"/>
                  <a:pt x="44" y="147"/>
                  <a:pt x="44" y="147"/>
                </a:cubicBezTo>
                <a:cubicBezTo>
                  <a:pt x="44" y="133"/>
                  <a:pt x="59" y="118"/>
                  <a:pt x="89" y="118"/>
                </a:cubicBezTo>
                <a:cubicBezTo>
                  <a:pt x="560" y="118"/>
                  <a:pt x="560" y="118"/>
                  <a:pt x="560" y="118"/>
                </a:cubicBezTo>
                <a:cubicBezTo>
                  <a:pt x="574" y="118"/>
                  <a:pt x="589" y="133"/>
                  <a:pt x="589" y="147"/>
                </a:cubicBezTo>
                <a:lnTo>
                  <a:pt x="589" y="250"/>
                </a:lnTo>
                <a:close/>
              </a:path>
            </a:pathLst>
          </a:custGeom>
          <a:solidFill>
            <a:srgbClr val="072139"/>
          </a:solidFill>
          <a:ln>
            <a:noFill/>
          </a:ln>
          <a:effectLst/>
        </p:spPr>
        <p:txBody>
          <a:bodyPr wrap="none" lIns="75431" tIns="37716" rIns="75431" bIns="37716" anchor="ctr"/>
          <a:lstStyle/>
          <a:p>
            <a:endParaRPr lang="en-US" sz="1485"/>
          </a:p>
        </p:txBody>
      </p:sp>
      <p:sp>
        <p:nvSpPr>
          <p:cNvPr id="78" name="Freeform 103">
            <a:extLst>
              <a:ext uri="{FF2B5EF4-FFF2-40B4-BE49-F238E27FC236}">
                <a16:creationId xmlns:a16="http://schemas.microsoft.com/office/drawing/2014/main" id="{13334EA7-CF8E-9744-872C-7AB2D08AACBD}"/>
              </a:ext>
            </a:extLst>
          </p:cNvPr>
          <p:cNvSpPr>
            <a:spLocks/>
          </p:cNvSpPr>
          <p:nvPr/>
        </p:nvSpPr>
        <p:spPr bwMode="auto">
          <a:xfrm>
            <a:off x="2603106" y="5151982"/>
            <a:ext cx="183909" cy="191384"/>
          </a:xfrm>
          <a:custGeom>
            <a:avLst/>
            <a:gdLst>
              <a:gd name="T0" fmla="*/ 56 w 57"/>
              <a:gd name="T1" fmla="*/ 5 h 59"/>
              <a:gd name="T2" fmla="*/ 33 w 57"/>
              <a:gd name="T3" fmla="*/ 27 h 59"/>
              <a:gd name="T4" fmla="*/ 33 w 57"/>
              <a:gd name="T5" fmla="*/ 55 h 59"/>
              <a:gd name="T6" fmla="*/ 45 w 57"/>
              <a:gd name="T7" fmla="*/ 55 h 59"/>
              <a:gd name="T8" fmla="*/ 47 w 57"/>
              <a:gd name="T9" fmla="*/ 57 h 59"/>
              <a:gd name="T10" fmla="*/ 45 w 57"/>
              <a:gd name="T11" fmla="*/ 59 h 59"/>
              <a:gd name="T12" fmla="*/ 13 w 57"/>
              <a:gd name="T13" fmla="*/ 59 h 59"/>
              <a:gd name="T14" fmla="*/ 10 w 57"/>
              <a:gd name="T15" fmla="*/ 57 h 59"/>
              <a:gd name="T16" fmla="*/ 13 w 57"/>
              <a:gd name="T17" fmla="*/ 55 h 59"/>
              <a:gd name="T18" fmla="*/ 24 w 57"/>
              <a:gd name="T19" fmla="*/ 55 h 59"/>
              <a:gd name="T20" fmla="*/ 24 w 57"/>
              <a:gd name="T21" fmla="*/ 27 h 59"/>
              <a:gd name="T22" fmla="*/ 2 w 57"/>
              <a:gd name="T23" fmla="*/ 5 h 59"/>
              <a:gd name="T24" fmla="*/ 0 w 57"/>
              <a:gd name="T25" fmla="*/ 2 h 59"/>
              <a:gd name="T26" fmla="*/ 4 w 57"/>
              <a:gd name="T27" fmla="*/ 0 h 59"/>
              <a:gd name="T28" fmla="*/ 54 w 57"/>
              <a:gd name="T29" fmla="*/ 0 h 59"/>
              <a:gd name="T30" fmla="*/ 57 w 57"/>
              <a:gd name="T31" fmla="*/ 2 h 59"/>
              <a:gd name="T32" fmla="*/ 56 w 57"/>
              <a:gd name="T33" fmla="*/ 5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072139"/>
          </a:solidFill>
          <a:ln>
            <a:noFill/>
          </a:ln>
        </p:spPr>
        <p:txBody>
          <a:bodyPr/>
          <a:lstStyle/>
          <a:p>
            <a:endParaRPr lang="en-US" sz="1485"/>
          </a:p>
        </p:txBody>
      </p:sp>
      <p:sp>
        <p:nvSpPr>
          <p:cNvPr id="79" name="Freeform 223">
            <a:extLst>
              <a:ext uri="{FF2B5EF4-FFF2-40B4-BE49-F238E27FC236}">
                <a16:creationId xmlns:a16="http://schemas.microsoft.com/office/drawing/2014/main" id="{7445EDED-04C7-2646-81BC-017883D57634}"/>
              </a:ext>
            </a:extLst>
          </p:cNvPr>
          <p:cNvSpPr>
            <a:spLocks noEditPoints="1"/>
          </p:cNvSpPr>
          <p:nvPr/>
        </p:nvSpPr>
        <p:spPr bwMode="auto">
          <a:xfrm>
            <a:off x="4104054" y="5151982"/>
            <a:ext cx="227741" cy="195207"/>
          </a:xfrm>
          <a:custGeom>
            <a:avLst/>
            <a:gdLst>
              <a:gd name="T0" fmla="*/ 10 w 68"/>
              <a:gd name="T1" fmla="*/ 58 h 58"/>
              <a:gd name="T2" fmla="*/ 9 w 68"/>
              <a:gd name="T3" fmla="*/ 58 h 58"/>
              <a:gd name="T4" fmla="*/ 0 w 68"/>
              <a:gd name="T5" fmla="*/ 49 h 58"/>
              <a:gd name="T6" fmla="*/ 0 w 68"/>
              <a:gd name="T7" fmla="*/ 18 h 58"/>
              <a:gd name="T8" fmla="*/ 9 w 68"/>
              <a:gd name="T9" fmla="*/ 9 h 58"/>
              <a:gd name="T10" fmla="*/ 10 w 68"/>
              <a:gd name="T11" fmla="*/ 9 h 58"/>
              <a:gd name="T12" fmla="*/ 10 w 68"/>
              <a:gd name="T13" fmla="*/ 58 h 58"/>
              <a:gd name="T14" fmla="*/ 55 w 68"/>
              <a:gd name="T15" fmla="*/ 58 h 58"/>
              <a:gd name="T16" fmla="*/ 14 w 68"/>
              <a:gd name="T17" fmla="*/ 58 h 58"/>
              <a:gd name="T18" fmla="*/ 14 w 68"/>
              <a:gd name="T19" fmla="*/ 9 h 58"/>
              <a:gd name="T20" fmla="*/ 20 w 68"/>
              <a:gd name="T21" fmla="*/ 9 h 58"/>
              <a:gd name="T22" fmla="*/ 20 w 68"/>
              <a:gd name="T23" fmla="*/ 3 h 58"/>
              <a:gd name="T24" fmla="*/ 24 w 68"/>
              <a:gd name="T25" fmla="*/ 0 h 58"/>
              <a:gd name="T26" fmla="*/ 45 w 68"/>
              <a:gd name="T27" fmla="*/ 0 h 58"/>
              <a:gd name="T28" fmla="*/ 49 w 68"/>
              <a:gd name="T29" fmla="*/ 3 h 58"/>
              <a:gd name="T30" fmla="*/ 49 w 68"/>
              <a:gd name="T31" fmla="*/ 9 h 58"/>
              <a:gd name="T32" fmla="*/ 55 w 68"/>
              <a:gd name="T33" fmla="*/ 9 h 58"/>
              <a:gd name="T34" fmla="*/ 55 w 68"/>
              <a:gd name="T35" fmla="*/ 58 h 58"/>
              <a:gd name="T36" fmla="*/ 49 w 68"/>
              <a:gd name="T37" fmla="*/ 30 h 58"/>
              <a:gd name="T38" fmla="*/ 48 w 68"/>
              <a:gd name="T39" fmla="*/ 29 h 58"/>
              <a:gd name="T40" fmla="*/ 39 w 68"/>
              <a:gd name="T41" fmla="*/ 29 h 58"/>
              <a:gd name="T42" fmla="*/ 39 w 68"/>
              <a:gd name="T43" fmla="*/ 20 h 58"/>
              <a:gd name="T44" fmla="*/ 38 w 68"/>
              <a:gd name="T45" fmla="*/ 19 h 58"/>
              <a:gd name="T46" fmla="*/ 31 w 68"/>
              <a:gd name="T47" fmla="*/ 19 h 58"/>
              <a:gd name="T48" fmla="*/ 30 w 68"/>
              <a:gd name="T49" fmla="*/ 20 h 58"/>
              <a:gd name="T50" fmla="*/ 30 w 68"/>
              <a:gd name="T51" fmla="*/ 29 h 58"/>
              <a:gd name="T52" fmla="*/ 21 w 68"/>
              <a:gd name="T53" fmla="*/ 29 h 58"/>
              <a:gd name="T54" fmla="*/ 20 w 68"/>
              <a:gd name="T55" fmla="*/ 30 h 58"/>
              <a:gd name="T56" fmla="*/ 20 w 68"/>
              <a:gd name="T57" fmla="*/ 37 h 58"/>
              <a:gd name="T58" fmla="*/ 21 w 68"/>
              <a:gd name="T59" fmla="*/ 38 h 58"/>
              <a:gd name="T60" fmla="*/ 30 w 68"/>
              <a:gd name="T61" fmla="*/ 38 h 58"/>
              <a:gd name="T62" fmla="*/ 30 w 68"/>
              <a:gd name="T63" fmla="*/ 47 h 58"/>
              <a:gd name="T64" fmla="*/ 31 w 68"/>
              <a:gd name="T65" fmla="*/ 48 h 58"/>
              <a:gd name="T66" fmla="*/ 38 w 68"/>
              <a:gd name="T67" fmla="*/ 48 h 58"/>
              <a:gd name="T68" fmla="*/ 39 w 68"/>
              <a:gd name="T69" fmla="*/ 47 h 58"/>
              <a:gd name="T70" fmla="*/ 39 w 68"/>
              <a:gd name="T71" fmla="*/ 38 h 58"/>
              <a:gd name="T72" fmla="*/ 48 w 68"/>
              <a:gd name="T73" fmla="*/ 38 h 58"/>
              <a:gd name="T74" fmla="*/ 49 w 68"/>
              <a:gd name="T75" fmla="*/ 37 h 58"/>
              <a:gd name="T76" fmla="*/ 49 w 68"/>
              <a:gd name="T77" fmla="*/ 30 h 58"/>
              <a:gd name="T78" fmla="*/ 44 w 68"/>
              <a:gd name="T79" fmla="*/ 9 h 58"/>
              <a:gd name="T80" fmla="*/ 44 w 68"/>
              <a:gd name="T81" fmla="*/ 4 h 58"/>
              <a:gd name="T82" fmla="*/ 25 w 68"/>
              <a:gd name="T83" fmla="*/ 4 h 58"/>
              <a:gd name="T84" fmla="*/ 25 w 68"/>
              <a:gd name="T85" fmla="*/ 9 h 58"/>
              <a:gd name="T86" fmla="*/ 44 w 68"/>
              <a:gd name="T87" fmla="*/ 9 h 58"/>
              <a:gd name="T88" fmla="*/ 68 w 68"/>
              <a:gd name="T89" fmla="*/ 49 h 58"/>
              <a:gd name="T90" fmla="*/ 60 w 68"/>
              <a:gd name="T91" fmla="*/ 58 h 58"/>
              <a:gd name="T92" fmla="*/ 59 w 68"/>
              <a:gd name="T93" fmla="*/ 58 h 58"/>
              <a:gd name="T94" fmla="*/ 59 w 68"/>
              <a:gd name="T95" fmla="*/ 9 h 58"/>
              <a:gd name="T96" fmla="*/ 60 w 68"/>
              <a:gd name="T97" fmla="*/ 9 h 58"/>
              <a:gd name="T98" fmla="*/ 68 w 68"/>
              <a:gd name="T99" fmla="*/ 18 h 58"/>
              <a:gd name="T100" fmla="*/ 68 w 68"/>
              <a:gd name="T101" fmla="*/ 49 h 5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8" h="58">
                <a:moveTo>
                  <a:pt x="10" y="58"/>
                </a:moveTo>
                <a:cubicBezTo>
                  <a:pt x="9" y="58"/>
                  <a:pt x="9" y="58"/>
                  <a:pt x="9" y="58"/>
                </a:cubicBezTo>
                <a:cubicBezTo>
                  <a:pt x="4" y="58"/>
                  <a:pt x="0" y="54"/>
                  <a:pt x="0" y="49"/>
                </a:cubicBezTo>
                <a:cubicBezTo>
                  <a:pt x="0" y="18"/>
                  <a:pt x="0" y="18"/>
                  <a:pt x="0" y="18"/>
                </a:cubicBezTo>
                <a:cubicBezTo>
                  <a:pt x="0" y="13"/>
                  <a:pt x="4" y="9"/>
                  <a:pt x="9" y="9"/>
                </a:cubicBezTo>
                <a:cubicBezTo>
                  <a:pt x="10" y="9"/>
                  <a:pt x="10" y="9"/>
                  <a:pt x="10" y="9"/>
                </a:cubicBezTo>
                <a:lnTo>
                  <a:pt x="10" y="58"/>
                </a:lnTo>
                <a:close/>
                <a:moveTo>
                  <a:pt x="55" y="58"/>
                </a:moveTo>
                <a:cubicBezTo>
                  <a:pt x="14" y="58"/>
                  <a:pt x="14" y="58"/>
                  <a:pt x="14" y="58"/>
                </a:cubicBezTo>
                <a:cubicBezTo>
                  <a:pt x="14" y="9"/>
                  <a:pt x="14" y="9"/>
                  <a:pt x="14"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55" y="9"/>
                  <a:pt x="55" y="9"/>
                  <a:pt x="55" y="9"/>
                </a:cubicBezTo>
                <a:lnTo>
                  <a:pt x="55" y="58"/>
                </a:lnTo>
                <a:close/>
                <a:moveTo>
                  <a:pt x="49" y="30"/>
                </a:moveTo>
                <a:cubicBezTo>
                  <a:pt x="49" y="29"/>
                  <a:pt x="49" y="29"/>
                  <a:pt x="48" y="29"/>
                </a:cubicBezTo>
                <a:cubicBezTo>
                  <a:pt x="39" y="29"/>
                  <a:pt x="39" y="29"/>
                  <a:pt x="39" y="29"/>
                </a:cubicBezTo>
                <a:cubicBezTo>
                  <a:pt x="39" y="20"/>
                  <a:pt x="39" y="20"/>
                  <a:pt x="39" y="20"/>
                </a:cubicBezTo>
                <a:cubicBezTo>
                  <a:pt x="39" y="20"/>
                  <a:pt x="39" y="19"/>
                  <a:pt x="38" y="19"/>
                </a:cubicBezTo>
                <a:cubicBezTo>
                  <a:pt x="31" y="19"/>
                  <a:pt x="31" y="19"/>
                  <a:pt x="31" y="19"/>
                </a:cubicBezTo>
                <a:cubicBezTo>
                  <a:pt x="30" y="19"/>
                  <a:pt x="30" y="20"/>
                  <a:pt x="30" y="20"/>
                </a:cubicBezTo>
                <a:cubicBezTo>
                  <a:pt x="30" y="29"/>
                  <a:pt x="30" y="29"/>
                  <a:pt x="30" y="29"/>
                </a:cubicBezTo>
                <a:cubicBezTo>
                  <a:pt x="21" y="29"/>
                  <a:pt x="21" y="29"/>
                  <a:pt x="21" y="29"/>
                </a:cubicBezTo>
                <a:cubicBezTo>
                  <a:pt x="20" y="29"/>
                  <a:pt x="20" y="29"/>
                  <a:pt x="20" y="30"/>
                </a:cubicBezTo>
                <a:cubicBezTo>
                  <a:pt x="20" y="37"/>
                  <a:pt x="20" y="37"/>
                  <a:pt x="20" y="37"/>
                </a:cubicBezTo>
                <a:cubicBezTo>
                  <a:pt x="20" y="38"/>
                  <a:pt x="20" y="38"/>
                  <a:pt x="21" y="38"/>
                </a:cubicBezTo>
                <a:cubicBezTo>
                  <a:pt x="30" y="38"/>
                  <a:pt x="30" y="38"/>
                  <a:pt x="30" y="38"/>
                </a:cubicBezTo>
                <a:cubicBezTo>
                  <a:pt x="30" y="47"/>
                  <a:pt x="30" y="47"/>
                  <a:pt x="30" y="47"/>
                </a:cubicBezTo>
                <a:cubicBezTo>
                  <a:pt x="30" y="48"/>
                  <a:pt x="30" y="48"/>
                  <a:pt x="31" y="48"/>
                </a:cubicBezTo>
                <a:cubicBezTo>
                  <a:pt x="38" y="48"/>
                  <a:pt x="38" y="48"/>
                  <a:pt x="38" y="48"/>
                </a:cubicBezTo>
                <a:cubicBezTo>
                  <a:pt x="39" y="48"/>
                  <a:pt x="39" y="48"/>
                  <a:pt x="39" y="47"/>
                </a:cubicBezTo>
                <a:cubicBezTo>
                  <a:pt x="39" y="38"/>
                  <a:pt x="39" y="38"/>
                  <a:pt x="39" y="38"/>
                </a:cubicBezTo>
                <a:cubicBezTo>
                  <a:pt x="48" y="38"/>
                  <a:pt x="48" y="38"/>
                  <a:pt x="48" y="38"/>
                </a:cubicBezTo>
                <a:cubicBezTo>
                  <a:pt x="49" y="38"/>
                  <a:pt x="49" y="38"/>
                  <a:pt x="49" y="37"/>
                </a:cubicBezTo>
                <a:lnTo>
                  <a:pt x="49" y="30"/>
                </a:lnTo>
                <a:close/>
                <a:moveTo>
                  <a:pt x="44" y="9"/>
                </a:moveTo>
                <a:cubicBezTo>
                  <a:pt x="44" y="4"/>
                  <a:pt x="44" y="4"/>
                  <a:pt x="44" y="4"/>
                </a:cubicBezTo>
                <a:cubicBezTo>
                  <a:pt x="25" y="4"/>
                  <a:pt x="25" y="4"/>
                  <a:pt x="25" y="4"/>
                </a:cubicBezTo>
                <a:cubicBezTo>
                  <a:pt x="25" y="9"/>
                  <a:pt x="25" y="9"/>
                  <a:pt x="25" y="9"/>
                </a:cubicBezTo>
                <a:lnTo>
                  <a:pt x="44" y="9"/>
                </a:lnTo>
                <a:close/>
                <a:moveTo>
                  <a:pt x="68" y="49"/>
                </a:moveTo>
                <a:cubicBezTo>
                  <a:pt x="68" y="54"/>
                  <a:pt x="65" y="58"/>
                  <a:pt x="60" y="58"/>
                </a:cubicBezTo>
                <a:cubicBezTo>
                  <a:pt x="59" y="58"/>
                  <a:pt x="59" y="58"/>
                  <a:pt x="59" y="58"/>
                </a:cubicBezTo>
                <a:cubicBezTo>
                  <a:pt x="59" y="9"/>
                  <a:pt x="59" y="9"/>
                  <a:pt x="59" y="9"/>
                </a:cubicBezTo>
                <a:cubicBezTo>
                  <a:pt x="60" y="9"/>
                  <a:pt x="60" y="9"/>
                  <a:pt x="60" y="9"/>
                </a:cubicBezTo>
                <a:cubicBezTo>
                  <a:pt x="65" y="9"/>
                  <a:pt x="68" y="13"/>
                  <a:pt x="68" y="18"/>
                </a:cubicBezTo>
                <a:lnTo>
                  <a:pt x="68" y="49"/>
                </a:lnTo>
                <a:close/>
              </a:path>
            </a:pathLst>
          </a:custGeom>
          <a:solidFill>
            <a:srgbClr val="072139"/>
          </a:solidFill>
          <a:ln>
            <a:noFill/>
          </a:ln>
        </p:spPr>
        <p:txBody>
          <a:bodyPr/>
          <a:lstStyle/>
          <a:p>
            <a:endParaRPr lang="en-US" sz="1485"/>
          </a:p>
        </p:txBody>
      </p:sp>
      <p:sp>
        <p:nvSpPr>
          <p:cNvPr id="80" name="Freeform 171">
            <a:extLst>
              <a:ext uri="{FF2B5EF4-FFF2-40B4-BE49-F238E27FC236}">
                <a16:creationId xmlns:a16="http://schemas.microsoft.com/office/drawing/2014/main" id="{42F14D01-B876-BF4B-B60E-74DF996E4FCC}"/>
              </a:ext>
            </a:extLst>
          </p:cNvPr>
          <p:cNvSpPr>
            <a:spLocks noEditPoints="1"/>
          </p:cNvSpPr>
          <p:nvPr/>
        </p:nvSpPr>
        <p:spPr bwMode="auto">
          <a:xfrm>
            <a:off x="7304633" y="3367938"/>
            <a:ext cx="238363" cy="218717"/>
          </a:xfrm>
          <a:custGeom>
            <a:avLst/>
            <a:gdLst>
              <a:gd name="T0" fmla="*/ 148 w 182"/>
              <a:gd name="T1" fmla="*/ 44 h 167"/>
              <a:gd name="T2" fmla="*/ 148 w 182"/>
              <a:gd name="T3" fmla="*/ 2 h 167"/>
              <a:gd name="T4" fmla="*/ 126 w 182"/>
              <a:gd name="T5" fmla="*/ 2 h 167"/>
              <a:gd name="T6" fmla="*/ 126 w 182"/>
              <a:gd name="T7" fmla="*/ 26 h 167"/>
              <a:gd name="T8" fmla="*/ 90 w 182"/>
              <a:gd name="T9" fmla="*/ 0 h 167"/>
              <a:gd name="T10" fmla="*/ 0 w 182"/>
              <a:gd name="T11" fmla="*/ 70 h 167"/>
              <a:gd name="T12" fmla="*/ 15 w 182"/>
              <a:gd name="T13" fmla="*/ 87 h 167"/>
              <a:gd name="T14" fmla="*/ 24 w 182"/>
              <a:gd name="T15" fmla="*/ 81 h 167"/>
              <a:gd name="T16" fmla="*/ 24 w 182"/>
              <a:gd name="T17" fmla="*/ 167 h 167"/>
              <a:gd name="T18" fmla="*/ 158 w 182"/>
              <a:gd name="T19" fmla="*/ 167 h 167"/>
              <a:gd name="T20" fmla="*/ 158 w 182"/>
              <a:gd name="T21" fmla="*/ 81 h 167"/>
              <a:gd name="T22" fmla="*/ 168 w 182"/>
              <a:gd name="T23" fmla="*/ 87 h 167"/>
              <a:gd name="T24" fmla="*/ 182 w 182"/>
              <a:gd name="T25" fmla="*/ 70 h 167"/>
              <a:gd name="T26" fmla="*/ 148 w 182"/>
              <a:gd name="T27" fmla="*/ 44 h 167"/>
              <a:gd name="T28" fmla="*/ 145 w 182"/>
              <a:gd name="T29" fmla="*/ 154 h 167"/>
              <a:gd name="T30" fmla="*/ 115 w 182"/>
              <a:gd name="T31" fmla="*/ 154 h 167"/>
              <a:gd name="T32" fmla="*/ 115 w 182"/>
              <a:gd name="T33" fmla="*/ 104 h 167"/>
              <a:gd name="T34" fmla="*/ 68 w 182"/>
              <a:gd name="T35" fmla="*/ 104 h 167"/>
              <a:gd name="T36" fmla="*/ 68 w 182"/>
              <a:gd name="T37" fmla="*/ 154 h 167"/>
              <a:gd name="T38" fmla="*/ 37 w 182"/>
              <a:gd name="T39" fmla="*/ 154 h 167"/>
              <a:gd name="T40" fmla="*/ 37 w 182"/>
              <a:gd name="T41" fmla="*/ 71 h 167"/>
              <a:gd name="T42" fmla="*/ 90 w 182"/>
              <a:gd name="T43" fmla="*/ 31 h 167"/>
              <a:gd name="T44" fmla="*/ 145 w 182"/>
              <a:gd name="T45" fmla="*/ 71 h 167"/>
              <a:gd name="T46" fmla="*/ 145 w 182"/>
              <a:gd name="T47" fmla="*/ 154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2" h="167">
                <a:moveTo>
                  <a:pt x="148" y="44"/>
                </a:moveTo>
                <a:lnTo>
                  <a:pt x="148" y="2"/>
                </a:lnTo>
                <a:lnTo>
                  <a:pt x="126" y="2"/>
                </a:lnTo>
                <a:lnTo>
                  <a:pt x="126" y="26"/>
                </a:lnTo>
                <a:lnTo>
                  <a:pt x="90" y="0"/>
                </a:lnTo>
                <a:lnTo>
                  <a:pt x="0" y="70"/>
                </a:lnTo>
                <a:lnTo>
                  <a:pt x="15" y="87"/>
                </a:lnTo>
                <a:lnTo>
                  <a:pt x="24" y="81"/>
                </a:lnTo>
                <a:lnTo>
                  <a:pt x="24" y="167"/>
                </a:lnTo>
                <a:lnTo>
                  <a:pt x="158" y="167"/>
                </a:lnTo>
                <a:lnTo>
                  <a:pt x="158" y="81"/>
                </a:lnTo>
                <a:lnTo>
                  <a:pt x="168" y="87"/>
                </a:lnTo>
                <a:lnTo>
                  <a:pt x="182" y="70"/>
                </a:lnTo>
                <a:lnTo>
                  <a:pt x="148" y="44"/>
                </a:lnTo>
                <a:close/>
                <a:moveTo>
                  <a:pt x="145" y="154"/>
                </a:moveTo>
                <a:lnTo>
                  <a:pt x="115" y="154"/>
                </a:lnTo>
                <a:lnTo>
                  <a:pt x="115" y="104"/>
                </a:lnTo>
                <a:lnTo>
                  <a:pt x="68" y="104"/>
                </a:lnTo>
                <a:lnTo>
                  <a:pt x="68" y="154"/>
                </a:lnTo>
                <a:lnTo>
                  <a:pt x="37" y="154"/>
                </a:lnTo>
                <a:lnTo>
                  <a:pt x="37" y="71"/>
                </a:lnTo>
                <a:lnTo>
                  <a:pt x="90" y="31"/>
                </a:lnTo>
                <a:lnTo>
                  <a:pt x="145" y="71"/>
                </a:lnTo>
                <a:lnTo>
                  <a:pt x="145" y="154"/>
                </a:lnTo>
                <a:close/>
              </a:path>
            </a:pathLst>
          </a:custGeom>
          <a:solidFill>
            <a:srgbClr val="072139"/>
          </a:solidFill>
          <a:ln>
            <a:noFill/>
          </a:ln>
        </p:spPr>
        <p:txBody>
          <a:bodyPr/>
          <a:lstStyle/>
          <a:p>
            <a:endParaRPr lang="en-US" sz="1485"/>
          </a:p>
        </p:txBody>
      </p:sp>
      <p:sp>
        <p:nvSpPr>
          <p:cNvPr id="82" name="Freeform 54">
            <a:extLst>
              <a:ext uri="{FF2B5EF4-FFF2-40B4-BE49-F238E27FC236}">
                <a16:creationId xmlns:a16="http://schemas.microsoft.com/office/drawing/2014/main" id="{9F7C880E-AC12-9D4C-AB8A-1064D41E7F37}"/>
              </a:ext>
            </a:extLst>
          </p:cNvPr>
          <p:cNvSpPr>
            <a:spLocks noEditPoints="1"/>
          </p:cNvSpPr>
          <p:nvPr/>
        </p:nvSpPr>
        <p:spPr bwMode="auto">
          <a:xfrm>
            <a:off x="6410937" y="4583493"/>
            <a:ext cx="228619" cy="229509"/>
          </a:xfrm>
          <a:custGeom>
            <a:avLst/>
            <a:gdLst>
              <a:gd name="T0" fmla="*/ 133 w 256"/>
              <a:gd name="T1" fmla="*/ 255 h 256"/>
              <a:gd name="T2" fmla="*/ 123 w 256"/>
              <a:gd name="T3" fmla="*/ 255 h 256"/>
              <a:gd name="T4" fmla="*/ 0 w 256"/>
              <a:gd name="T5" fmla="*/ 196 h 256"/>
              <a:gd name="T6" fmla="*/ 12 w 256"/>
              <a:gd name="T7" fmla="*/ 0 h 256"/>
              <a:gd name="T8" fmla="*/ 17 w 256"/>
              <a:gd name="T9" fmla="*/ 1 h 256"/>
              <a:gd name="T10" fmla="*/ 128 w 256"/>
              <a:gd name="T11" fmla="*/ 47 h 256"/>
              <a:gd name="T12" fmla="*/ 239 w 256"/>
              <a:gd name="T13" fmla="*/ 1 h 256"/>
              <a:gd name="T14" fmla="*/ 244 w 256"/>
              <a:gd name="T15" fmla="*/ 0 h 256"/>
              <a:gd name="T16" fmla="*/ 256 w 256"/>
              <a:gd name="T17" fmla="*/ 196 h 256"/>
              <a:gd name="T18" fmla="*/ 116 w 256"/>
              <a:gd name="T19" fmla="*/ 68 h 256"/>
              <a:gd name="T20" fmla="*/ 24 w 256"/>
              <a:gd name="T21" fmla="*/ 188 h 256"/>
              <a:gd name="T22" fmla="*/ 116 w 256"/>
              <a:gd name="T23" fmla="*/ 68 h 256"/>
              <a:gd name="T24" fmla="*/ 140 w 256"/>
              <a:gd name="T25" fmla="*/ 68 h 256"/>
              <a:gd name="T26" fmla="*/ 232 w 256"/>
              <a:gd name="T27" fmla="*/ 188 h 256"/>
              <a:gd name="T28" fmla="*/ 159 w 256"/>
              <a:gd name="T29" fmla="*/ 85 h 256"/>
              <a:gd name="T30" fmla="*/ 208 w 256"/>
              <a:gd name="T31" fmla="*/ 64 h 256"/>
              <a:gd name="T32" fmla="*/ 213 w 256"/>
              <a:gd name="T33" fmla="*/ 87 h 256"/>
              <a:gd name="T34" fmla="*/ 164 w 256"/>
              <a:gd name="T35" fmla="*/ 108 h 256"/>
              <a:gd name="T36" fmla="*/ 159 w 256"/>
              <a:gd name="T37" fmla="*/ 85 h 256"/>
              <a:gd name="T38" fmla="*/ 159 w 256"/>
              <a:gd name="T39" fmla="*/ 129 h 256"/>
              <a:gd name="T40" fmla="*/ 208 w 256"/>
              <a:gd name="T41" fmla="*/ 108 h 256"/>
              <a:gd name="T42" fmla="*/ 213 w 256"/>
              <a:gd name="T43" fmla="*/ 131 h 256"/>
              <a:gd name="T44" fmla="*/ 164 w 256"/>
              <a:gd name="T45" fmla="*/ 152 h 256"/>
              <a:gd name="T46" fmla="*/ 159 w 256"/>
              <a:gd name="T47" fmla="*/ 129 h 256"/>
              <a:gd name="T48" fmla="*/ 159 w 256"/>
              <a:gd name="T49" fmla="*/ 173 h 256"/>
              <a:gd name="T50" fmla="*/ 208 w 256"/>
              <a:gd name="T51" fmla="*/ 152 h 256"/>
              <a:gd name="T52" fmla="*/ 213 w 256"/>
              <a:gd name="T53" fmla="*/ 175 h 256"/>
              <a:gd name="T54" fmla="*/ 164 w 256"/>
              <a:gd name="T55" fmla="*/ 196 h 256"/>
              <a:gd name="T56" fmla="*/ 159 w 256"/>
              <a:gd name="T57" fmla="*/ 173 h 256"/>
              <a:gd name="T58" fmla="*/ 53 w 256"/>
              <a:gd name="T59" fmla="*/ 65 h 256"/>
              <a:gd name="T60" fmla="*/ 104 w 256"/>
              <a:gd name="T61" fmla="*/ 96 h 256"/>
              <a:gd name="T62" fmla="*/ 87 w 256"/>
              <a:gd name="T63" fmla="*/ 107 h 256"/>
              <a:gd name="T64" fmla="*/ 36 w 256"/>
              <a:gd name="T65" fmla="*/ 76 h 256"/>
              <a:gd name="T66" fmla="*/ 48 w 256"/>
              <a:gd name="T67" fmla="*/ 108 h 256"/>
              <a:gd name="T68" fmla="*/ 97 w 256"/>
              <a:gd name="T69" fmla="*/ 129 h 256"/>
              <a:gd name="T70" fmla="*/ 92 w 256"/>
              <a:gd name="T71" fmla="*/ 152 h 256"/>
              <a:gd name="T72" fmla="*/ 43 w 256"/>
              <a:gd name="T73" fmla="*/ 131 h 256"/>
              <a:gd name="T74" fmla="*/ 48 w 256"/>
              <a:gd name="T75" fmla="*/ 108 h 256"/>
              <a:gd name="T76" fmla="*/ 53 w 256"/>
              <a:gd name="T77" fmla="*/ 153 h 256"/>
              <a:gd name="T78" fmla="*/ 104 w 256"/>
              <a:gd name="T79" fmla="*/ 184 h 256"/>
              <a:gd name="T80" fmla="*/ 87 w 256"/>
              <a:gd name="T81" fmla="*/ 195 h 256"/>
              <a:gd name="T82" fmla="*/ 36 w 256"/>
              <a:gd name="T83" fmla="*/ 164 h 25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56" h="256">
                <a:moveTo>
                  <a:pt x="249" y="207"/>
                </a:moveTo>
                <a:cubicBezTo>
                  <a:pt x="133" y="255"/>
                  <a:pt x="133" y="255"/>
                  <a:pt x="133" y="255"/>
                </a:cubicBezTo>
                <a:cubicBezTo>
                  <a:pt x="131" y="256"/>
                  <a:pt x="130" y="256"/>
                  <a:pt x="128" y="256"/>
                </a:cubicBezTo>
                <a:cubicBezTo>
                  <a:pt x="126" y="256"/>
                  <a:pt x="125" y="256"/>
                  <a:pt x="123" y="255"/>
                </a:cubicBezTo>
                <a:cubicBezTo>
                  <a:pt x="7" y="207"/>
                  <a:pt x="7" y="207"/>
                  <a:pt x="7" y="207"/>
                </a:cubicBezTo>
                <a:cubicBezTo>
                  <a:pt x="3" y="205"/>
                  <a:pt x="0" y="201"/>
                  <a:pt x="0" y="196"/>
                </a:cubicBezTo>
                <a:cubicBezTo>
                  <a:pt x="0" y="12"/>
                  <a:pt x="0" y="12"/>
                  <a:pt x="0" y="12"/>
                </a:cubicBezTo>
                <a:cubicBezTo>
                  <a:pt x="0" y="5"/>
                  <a:pt x="5" y="0"/>
                  <a:pt x="12" y="0"/>
                </a:cubicBezTo>
                <a:cubicBezTo>
                  <a:pt x="14" y="0"/>
                  <a:pt x="15" y="0"/>
                  <a:pt x="17" y="1"/>
                </a:cubicBezTo>
                <a:cubicBezTo>
                  <a:pt x="17" y="1"/>
                  <a:pt x="17" y="1"/>
                  <a:pt x="17" y="1"/>
                </a:cubicBezTo>
                <a:cubicBezTo>
                  <a:pt x="17" y="1"/>
                  <a:pt x="17" y="1"/>
                  <a:pt x="17" y="1"/>
                </a:cubicBezTo>
                <a:cubicBezTo>
                  <a:pt x="128" y="47"/>
                  <a:pt x="128" y="47"/>
                  <a:pt x="128" y="47"/>
                </a:cubicBezTo>
                <a:cubicBezTo>
                  <a:pt x="239" y="1"/>
                  <a:pt x="239" y="1"/>
                  <a:pt x="239" y="1"/>
                </a:cubicBezTo>
                <a:cubicBezTo>
                  <a:pt x="239" y="1"/>
                  <a:pt x="239" y="1"/>
                  <a:pt x="239" y="1"/>
                </a:cubicBezTo>
                <a:cubicBezTo>
                  <a:pt x="239" y="1"/>
                  <a:pt x="239" y="1"/>
                  <a:pt x="239" y="1"/>
                </a:cubicBezTo>
                <a:cubicBezTo>
                  <a:pt x="241" y="0"/>
                  <a:pt x="242" y="0"/>
                  <a:pt x="244" y="0"/>
                </a:cubicBezTo>
                <a:cubicBezTo>
                  <a:pt x="251" y="0"/>
                  <a:pt x="256" y="5"/>
                  <a:pt x="256" y="12"/>
                </a:cubicBezTo>
                <a:cubicBezTo>
                  <a:pt x="256" y="196"/>
                  <a:pt x="256" y="196"/>
                  <a:pt x="256" y="196"/>
                </a:cubicBezTo>
                <a:cubicBezTo>
                  <a:pt x="256" y="201"/>
                  <a:pt x="253" y="205"/>
                  <a:pt x="249" y="207"/>
                </a:cubicBezTo>
                <a:moveTo>
                  <a:pt x="116" y="68"/>
                </a:moveTo>
                <a:cubicBezTo>
                  <a:pt x="24" y="30"/>
                  <a:pt x="24" y="30"/>
                  <a:pt x="24" y="30"/>
                </a:cubicBezTo>
                <a:cubicBezTo>
                  <a:pt x="24" y="188"/>
                  <a:pt x="24" y="188"/>
                  <a:pt x="24" y="188"/>
                </a:cubicBezTo>
                <a:cubicBezTo>
                  <a:pt x="116" y="226"/>
                  <a:pt x="116" y="226"/>
                  <a:pt x="116" y="226"/>
                </a:cubicBezTo>
                <a:lnTo>
                  <a:pt x="116" y="68"/>
                </a:lnTo>
                <a:close/>
                <a:moveTo>
                  <a:pt x="232" y="30"/>
                </a:moveTo>
                <a:cubicBezTo>
                  <a:pt x="140" y="68"/>
                  <a:pt x="140" y="68"/>
                  <a:pt x="140" y="68"/>
                </a:cubicBezTo>
                <a:cubicBezTo>
                  <a:pt x="140" y="226"/>
                  <a:pt x="140" y="226"/>
                  <a:pt x="140" y="226"/>
                </a:cubicBezTo>
                <a:cubicBezTo>
                  <a:pt x="232" y="188"/>
                  <a:pt x="232" y="188"/>
                  <a:pt x="232" y="188"/>
                </a:cubicBezTo>
                <a:lnTo>
                  <a:pt x="232" y="30"/>
                </a:lnTo>
                <a:close/>
                <a:moveTo>
                  <a:pt x="159" y="85"/>
                </a:moveTo>
                <a:cubicBezTo>
                  <a:pt x="203" y="65"/>
                  <a:pt x="203" y="65"/>
                  <a:pt x="203" y="65"/>
                </a:cubicBezTo>
                <a:cubicBezTo>
                  <a:pt x="205" y="64"/>
                  <a:pt x="206" y="64"/>
                  <a:pt x="208" y="64"/>
                </a:cubicBezTo>
                <a:cubicBezTo>
                  <a:pt x="215" y="64"/>
                  <a:pt x="220" y="69"/>
                  <a:pt x="220" y="76"/>
                </a:cubicBezTo>
                <a:cubicBezTo>
                  <a:pt x="220" y="81"/>
                  <a:pt x="217" y="85"/>
                  <a:pt x="213" y="87"/>
                </a:cubicBezTo>
                <a:cubicBezTo>
                  <a:pt x="169" y="107"/>
                  <a:pt x="169" y="107"/>
                  <a:pt x="169" y="107"/>
                </a:cubicBezTo>
                <a:cubicBezTo>
                  <a:pt x="167" y="108"/>
                  <a:pt x="166" y="108"/>
                  <a:pt x="164" y="108"/>
                </a:cubicBezTo>
                <a:cubicBezTo>
                  <a:pt x="157" y="108"/>
                  <a:pt x="152" y="103"/>
                  <a:pt x="152" y="96"/>
                </a:cubicBezTo>
                <a:cubicBezTo>
                  <a:pt x="152" y="91"/>
                  <a:pt x="155" y="87"/>
                  <a:pt x="159" y="85"/>
                </a:cubicBezTo>
                <a:moveTo>
                  <a:pt x="159" y="129"/>
                </a:moveTo>
                <a:cubicBezTo>
                  <a:pt x="159" y="129"/>
                  <a:pt x="159" y="129"/>
                  <a:pt x="159" y="129"/>
                </a:cubicBezTo>
                <a:cubicBezTo>
                  <a:pt x="203" y="109"/>
                  <a:pt x="203" y="109"/>
                  <a:pt x="203" y="109"/>
                </a:cubicBezTo>
                <a:cubicBezTo>
                  <a:pt x="205" y="108"/>
                  <a:pt x="206" y="108"/>
                  <a:pt x="208" y="108"/>
                </a:cubicBezTo>
                <a:cubicBezTo>
                  <a:pt x="215" y="108"/>
                  <a:pt x="220" y="113"/>
                  <a:pt x="220" y="120"/>
                </a:cubicBezTo>
                <a:cubicBezTo>
                  <a:pt x="220" y="125"/>
                  <a:pt x="217" y="129"/>
                  <a:pt x="213" y="131"/>
                </a:cubicBezTo>
                <a:cubicBezTo>
                  <a:pt x="169" y="151"/>
                  <a:pt x="169" y="151"/>
                  <a:pt x="169" y="151"/>
                </a:cubicBezTo>
                <a:cubicBezTo>
                  <a:pt x="167" y="152"/>
                  <a:pt x="166" y="152"/>
                  <a:pt x="164" y="152"/>
                </a:cubicBezTo>
                <a:cubicBezTo>
                  <a:pt x="157" y="152"/>
                  <a:pt x="152" y="147"/>
                  <a:pt x="152" y="140"/>
                </a:cubicBezTo>
                <a:cubicBezTo>
                  <a:pt x="152" y="135"/>
                  <a:pt x="155" y="131"/>
                  <a:pt x="159" y="129"/>
                </a:cubicBezTo>
                <a:moveTo>
                  <a:pt x="159" y="173"/>
                </a:moveTo>
                <a:cubicBezTo>
                  <a:pt x="159" y="173"/>
                  <a:pt x="159" y="173"/>
                  <a:pt x="159" y="173"/>
                </a:cubicBezTo>
                <a:cubicBezTo>
                  <a:pt x="203" y="153"/>
                  <a:pt x="203" y="153"/>
                  <a:pt x="203" y="153"/>
                </a:cubicBezTo>
                <a:cubicBezTo>
                  <a:pt x="205" y="152"/>
                  <a:pt x="206" y="152"/>
                  <a:pt x="208" y="152"/>
                </a:cubicBezTo>
                <a:cubicBezTo>
                  <a:pt x="215" y="152"/>
                  <a:pt x="220" y="157"/>
                  <a:pt x="220" y="164"/>
                </a:cubicBezTo>
                <a:cubicBezTo>
                  <a:pt x="220" y="169"/>
                  <a:pt x="217" y="173"/>
                  <a:pt x="213" y="175"/>
                </a:cubicBezTo>
                <a:cubicBezTo>
                  <a:pt x="169" y="195"/>
                  <a:pt x="169" y="195"/>
                  <a:pt x="169" y="195"/>
                </a:cubicBezTo>
                <a:cubicBezTo>
                  <a:pt x="167" y="196"/>
                  <a:pt x="166" y="196"/>
                  <a:pt x="164" y="196"/>
                </a:cubicBezTo>
                <a:cubicBezTo>
                  <a:pt x="157" y="196"/>
                  <a:pt x="152" y="191"/>
                  <a:pt x="152" y="184"/>
                </a:cubicBezTo>
                <a:cubicBezTo>
                  <a:pt x="152" y="179"/>
                  <a:pt x="155" y="175"/>
                  <a:pt x="159" y="173"/>
                </a:cubicBezTo>
                <a:moveTo>
                  <a:pt x="48" y="64"/>
                </a:moveTo>
                <a:cubicBezTo>
                  <a:pt x="50" y="64"/>
                  <a:pt x="51" y="64"/>
                  <a:pt x="53" y="65"/>
                </a:cubicBezTo>
                <a:cubicBezTo>
                  <a:pt x="97" y="85"/>
                  <a:pt x="97" y="85"/>
                  <a:pt x="97" y="85"/>
                </a:cubicBezTo>
                <a:cubicBezTo>
                  <a:pt x="101" y="87"/>
                  <a:pt x="104" y="91"/>
                  <a:pt x="104" y="96"/>
                </a:cubicBezTo>
                <a:cubicBezTo>
                  <a:pt x="104" y="103"/>
                  <a:pt x="99" y="108"/>
                  <a:pt x="92" y="108"/>
                </a:cubicBezTo>
                <a:cubicBezTo>
                  <a:pt x="90" y="108"/>
                  <a:pt x="89" y="108"/>
                  <a:pt x="87" y="107"/>
                </a:cubicBezTo>
                <a:cubicBezTo>
                  <a:pt x="43" y="87"/>
                  <a:pt x="43" y="87"/>
                  <a:pt x="43" y="87"/>
                </a:cubicBezTo>
                <a:cubicBezTo>
                  <a:pt x="39" y="85"/>
                  <a:pt x="36" y="81"/>
                  <a:pt x="36" y="76"/>
                </a:cubicBezTo>
                <a:cubicBezTo>
                  <a:pt x="36" y="69"/>
                  <a:pt x="41" y="64"/>
                  <a:pt x="48" y="64"/>
                </a:cubicBezTo>
                <a:moveTo>
                  <a:pt x="48" y="108"/>
                </a:moveTo>
                <a:cubicBezTo>
                  <a:pt x="50" y="108"/>
                  <a:pt x="51" y="108"/>
                  <a:pt x="53" y="109"/>
                </a:cubicBezTo>
                <a:cubicBezTo>
                  <a:pt x="97" y="129"/>
                  <a:pt x="97" y="129"/>
                  <a:pt x="97" y="129"/>
                </a:cubicBezTo>
                <a:cubicBezTo>
                  <a:pt x="101" y="131"/>
                  <a:pt x="104" y="135"/>
                  <a:pt x="104" y="140"/>
                </a:cubicBezTo>
                <a:cubicBezTo>
                  <a:pt x="104" y="147"/>
                  <a:pt x="99" y="152"/>
                  <a:pt x="92" y="152"/>
                </a:cubicBezTo>
                <a:cubicBezTo>
                  <a:pt x="90" y="152"/>
                  <a:pt x="89" y="152"/>
                  <a:pt x="87" y="151"/>
                </a:cubicBezTo>
                <a:cubicBezTo>
                  <a:pt x="43" y="131"/>
                  <a:pt x="43" y="131"/>
                  <a:pt x="43" y="131"/>
                </a:cubicBezTo>
                <a:cubicBezTo>
                  <a:pt x="39" y="129"/>
                  <a:pt x="36" y="125"/>
                  <a:pt x="36" y="120"/>
                </a:cubicBezTo>
                <a:cubicBezTo>
                  <a:pt x="36" y="113"/>
                  <a:pt x="41" y="108"/>
                  <a:pt x="48" y="108"/>
                </a:cubicBezTo>
                <a:moveTo>
                  <a:pt x="48" y="152"/>
                </a:moveTo>
                <a:cubicBezTo>
                  <a:pt x="50" y="152"/>
                  <a:pt x="51" y="152"/>
                  <a:pt x="53" y="153"/>
                </a:cubicBezTo>
                <a:cubicBezTo>
                  <a:pt x="97" y="173"/>
                  <a:pt x="97" y="173"/>
                  <a:pt x="97" y="173"/>
                </a:cubicBezTo>
                <a:cubicBezTo>
                  <a:pt x="101" y="175"/>
                  <a:pt x="104" y="179"/>
                  <a:pt x="104" y="184"/>
                </a:cubicBezTo>
                <a:cubicBezTo>
                  <a:pt x="104" y="191"/>
                  <a:pt x="99" y="196"/>
                  <a:pt x="92" y="196"/>
                </a:cubicBezTo>
                <a:cubicBezTo>
                  <a:pt x="90" y="196"/>
                  <a:pt x="89" y="196"/>
                  <a:pt x="87" y="195"/>
                </a:cubicBezTo>
                <a:cubicBezTo>
                  <a:pt x="43" y="175"/>
                  <a:pt x="43" y="175"/>
                  <a:pt x="43" y="175"/>
                </a:cubicBezTo>
                <a:cubicBezTo>
                  <a:pt x="39" y="173"/>
                  <a:pt x="36" y="169"/>
                  <a:pt x="36" y="164"/>
                </a:cubicBezTo>
                <a:cubicBezTo>
                  <a:pt x="36" y="157"/>
                  <a:pt x="41" y="152"/>
                  <a:pt x="48" y="152"/>
                </a:cubicBezTo>
              </a:path>
            </a:pathLst>
          </a:custGeom>
          <a:solidFill>
            <a:srgbClr val="072139"/>
          </a:solidFill>
          <a:ln>
            <a:noFill/>
          </a:ln>
        </p:spPr>
        <p:txBody>
          <a:bodyPr/>
          <a:lstStyle/>
          <a:p>
            <a:endParaRPr lang="en-US" sz="1485"/>
          </a:p>
        </p:txBody>
      </p:sp>
      <p:sp>
        <p:nvSpPr>
          <p:cNvPr id="83" name="Freeform 135">
            <a:extLst>
              <a:ext uri="{FF2B5EF4-FFF2-40B4-BE49-F238E27FC236}">
                <a16:creationId xmlns:a16="http://schemas.microsoft.com/office/drawing/2014/main" id="{336325AC-D8EB-4B4F-A463-F2CC07200738}"/>
              </a:ext>
            </a:extLst>
          </p:cNvPr>
          <p:cNvSpPr>
            <a:spLocks noEditPoints="1"/>
          </p:cNvSpPr>
          <p:nvPr/>
        </p:nvSpPr>
        <p:spPr bwMode="auto">
          <a:xfrm>
            <a:off x="8881758" y="4602292"/>
            <a:ext cx="206931" cy="193834"/>
          </a:xfrm>
          <a:custGeom>
            <a:avLst/>
            <a:gdLst>
              <a:gd name="T0" fmla="*/ 13 w 73"/>
              <a:gd name="T1" fmla="*/ 39 h 68"/>
              <a:gd name="T2" fmla="*/ 8 w 73"/>
              <a:gd name="T3" fmla="*/ 39 h 68"/>
              <a:gd name="T4" fmla="*/ 0 w 73"/>
              <a:gd name="T5" fmla="*/ 33 h 68"/>
              <a:gd name="T6" fmla="*/ 5 w 73"/>
              <a:gd name="T7" fmla="*/ 19 h 68"/>
              <a:gd name="T8" fmla="*/ 15 w 73"/>
              <a:gd name="T9" fmla="*/ 22 h 68"/>
              <a:gd name="T10" fmla="*/ 20 w 73"/>
              <a:gd name="T11" fmla="*/ 21 h 68"/>
              <a:gd name="T12" fmla="*/ 20 w 73"/>
              <a:gd name="T13" fmla="*/ 24 h 68"/>
              <a:gd name="T14" fmla="*/ 23 w 73"/>
              <a:gd name="T15" fmla="*/ 34 h 68"/>
              <a:gd name="T16" fmla="*/ 13 w 73"/>
              <a:gd name="T17" fmla="*/ 39 h 68"/>
              <a:gd name="T18" fmla="*/ 15 w 73"/>
              <a:gd name="T19" fmla="*/ 19 h 68"/>
              <a:gd name="T20" fmla="*/ 5 w 73"/>
              <a:gd name="T21" fmla="*/ 9 h 68"/>
              <a:gd name="T22" fmla="*/ 15 w 73"/>
              <a:gd name="T23" fmla="*/ 0 h 68"/>
              <a:gd name="T24" fmla="*/ 25 w 73"/>
              <a:gd name="T25" fmla="*/ 9 h 68"/>
              <a:gd name="T26" fmla="*/ 15 w 73"/>
              <a:gd name="T27" fmla="*/ 19 h 68"/>
              <a:gd name="T28" fmla="*/ 53 w 73"/>
              <a:gd name="T29" fmla="*/ 68 h 68"/>
              <a:gd name="T30" fmla="*/ 20 w 73"/>
              <a:gd name="T31" fmla="*/ 68 h 68"/>
              <a:gd name="T32" fmla="*/ 10 w 73"/>
              <a:gd name="T33" fmla="*/ 58 h 68"/>
              <a:gd name="T34" fmla="*/ 23 w 73"/>
              <a:gd name="T35" fmla="*/ 36 h 68"/>
              <a:gd name="T36" fmla="*/ 37 w 73"/>
              <a:gd name="T37" fmla="*/ 41 h 68"/>
              <a:gd name="T38" fmla="*/ 50 w 73"/>
              <a:gd name="T39" fmla="*/ 36 h 68"/>
              <a:gd name="T40" fmla="*/ 64 w 73"/>
              <a:gd name="T41" fmla="*/ 58 h 68"/>
              <a:gd name="T42" fmla="*/ 53 w 73"/>
              <a:gd name="T43" fmla="*/ 68 h 68"/>
              <a:gd name="T44" fmla="*/ 37 w 73"/>
              <a:gd name="T45" fmla="*/ 39 h 68"/>
              <a:gd name="T46" fmla="*/ 22 w 73"/>
              <a:gd name="T47" fmla="*/ 24 h 68"/>
              <a:gd name="T48" fmla="*/ 37 w 73"/>
              <a:gd name="T49" fmla="*/ 9 h 68"/>
              <a:gd name="T50" fmla="*/ 51 w 73"/>
              <a:gd name="T51" fmla="*/ 24 h 68"/>
              <a:gd name="T52" fmla="*/ 37 w 73"/>
              <a:gd name="T53" fmla="*/ 39 h 68"/>
              <a:gd name="T54" fmla="*/ 59 w 73"/>
              <a:gd name="T55" fmla="*/ 19 h 68"/>
              <a:gd name="T56" fmla="*/ 49 w 73"/>
              <a:gd name="T57" fmla="*/ 9 h 68"/>
              <a:gd name="T58" fmla="*/ 59 w 73"/>
              <a:gd name="T59" fmla="*/ 0 h 68"/>
              <a:gd name="T60" fmla="*/ 68 w 73"/>
              <a:gd name="T61" fmla="*/ 9 h 68"/>
              <a:gd name="T62" fmla="*/ 59 w 73"/>
              <a:gd name="T63" fmla="*/ 19 h 68"/>
              <a:gd name="T64" fmla="*/ 66 w 73"/>
              <a:gd name="T65" fmla="*/ 39 h 68"/>
              <a:gd name="T66" fmla="*/ 61 w 73"/>
              <a:gd name="T67" fmla="*/ 39 h 68"/>
              <a:gd name="T68" fmla="*/ 51 w 73"/>
              <a:gd name="T69" fmla="*/ 34 h 68"/>
              <a:gd name="T70" fmla="*/ 54 w 73"/>
              <a:gd name="T71" fmla="*/ 24 h 68"/>
              <a:gd name="T72" fmla="*/ 54 w 73"/>
              <a:gd name="T73" fmla="*/ 21 h 68"/>
              <a:gd name="T74" fmla="*/ 59 w 73"/>
              <a:gd name="T75" fmla="*/ 22 h 68"/>
              <a:gd name="T76" fmla="*/ 69 w 73"/>
              <a:gd name="T77" fmla="*/ 19 h 68"/>
              <a:gd name="T78" fmla="*/ 73 w 73"/>
              <a:gd name="T79" fmla="*/ 33 h 68"/>
              <a:gd name="T80" fmla="*/ 66 w 73"/>
              <a:gd name="T81" fmla="*/ 39 h 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72139"/>
          </a:solidFill>
          <a:ln>
            <a:noFill/>
          </a:ln>
        </p:spPr>
        <p:txBody>
          <a:bodyPr/>
          <a:lstStyle/>
          <a:p>
            <a:endParaRPr lang="en-US" sz="1485"/>
          </a:p>
        </p:txBody>
      </p:sp>
      <p:sp>
        <p:nvSpPr>
          <p:cNvPr id="84" name="Freeform 57">
            <a:extLst>
              <a:ext uri="{FF2B5EF4-FFF2-40B4-BE49-F238E27FC236}">
                <a16:creationId xmlns:a16="http://schemas.microsoft.com/office/drawing/2014/main" id="{1E77519D-0AC1-464B-BA91-DFE08B26E84B}"/>
              </a:ext>
            </a:extLst>
          </p:cNvPr>
          <p:cNvSpPr>
            <a:spLocks noEditPoints="1"/>
          </p:cNvSpPr>
          <p:nvPr/>
        </p:nvSpPr>
        <p:spPr bwMode="auto">
          <a:xfrm>
            <a:off x="5719146" y="3379844"/>
            <a:ext cx="246725" cy="213691"/>
          </a:xfrm>
          <a:custGeom>
            <a:avLst/>
            <a:gdLst/>
            <a:ahLst/>
            <a:cxnLst>
              <a:cxn ang="0">
                <a:pos x="115" y="14"/>
              </a:cxn>
              <a:cxn ang="0">
                <a:pos x="65" y="13"/>
              </a:cxn>
              <a:cxn ang="0">
                <a:pos x="14" y="14"/>
              </a:cxn>
              <a:cxn ang="0">
                <a:pos x="14" y="65"/>
              </a:cxn>
              <a:cxn ang="0">
                <a:pos x="56" y="107"/>
              </a:cxn>
              <a:cxn ang="0">
                <a:pos x="73" y="107"/>
              </a:cxn>
              <a:cxn ang="0">
                <a:pos x="115" y="65"/>
              </a:cxn>
              <a:cxn ang="0">
                <a:pos x="115" y="14"/>
              </a:cxn>
              <a:cxn ang="0">
                <a:pos x="110" y="60"/>
              </a:cxn>
              <a:cxn ang="0">
                <a:pos x="67" y="102"/>
              </a:cxn>
              <a:cxn ang="0">
                <a:pos x="62" y="102"/>
              </a:cxn>
              <a:cxn ang="0">
                <a:pos x="20" y="60"/>
              </a:cxn>
              <a:cxn ang="0">
                <a:pos x="20" y="19"/>
              </a:cxn>
              <a:cxn ang="0">
                <a:pos x="59" y="18"/>
              </a:cxn>
              <a:cxn ang="0">
                <a:pos x="65" y="23"/>
              </a:cxn>
              <a:cxn ang="0">
                <a:pos x="70" y="18"/>
              </a:cxn>
              <a:cxn ang="0">
                <a:pos x="110" y="19"/>
              </a:cxn>
              <a:cxn ang="0">
                <a:pos x="110" y="60"/>
              </a:cxn>
              <a:cxn ang="0">
                <a:pos x="110" y="60"/>
              </a:cxn>
              <a:cxn ang="0">
                <a:pos x="110" y="60"/>
              </a:cxn>
            </a:cxnLst>
            <a:rect l="0" t="0" r="r" b="b"/>
            <a:pathLst>
              <a:path w="130" h="112">
                <a:moveTo>
                  <a:pt x="115" y="14"/>
                </a:moveTo>
                <a:cubicBezTo>
                  <a:pt x="101" y="0"/>
                  <a:pt x="79" y="0"/>
                  <a:pt x="65" y="13"/>
                </a:cubicBezTo>
                <a:cubicBezTo>
                  <a:pt x="50" y="0"/>
                  <a:pt x="28" y="0"/>
                  <a:pt x="14" y="14"/>
                </a:cubicBezTo>
                <a:cubicBezTo>
                  <a:pt x="0" y="28"/>
                  <a:pt x="0" y="51"/>
                  <a:pt x="14" y="65"/>
                </a:cubicBezTo>
                <a:cubicBezTo>
                  <a:pt x="18" y="69"/>
                  <a:pt x="56" y="107"/>
                  <a:pt x="56" y="107"/>
                </a:cubicBezTo>
                <a:cubicBezTo>
                  <a:pt x="61" y="112"/>
                  <a:pt x="68" y="112"/>
                  <a:pt x="73" y="107"/>
                </a:cubicBezTo>
                <a:cubicBezTo>
                  <a:pt x="73" y="107"/>
                  <a:pt x="115" y="66"/>
                  <a:pt x="115" y="65"/>
                </a:cubicBezTo>
                <a:cubicBezTo>
                  <a:pt x="130" y="51"/>
                  <a:pt x="130" y="28"/>
                  <a:pt x="115" y="14"/>
                </a:cubicBezTo>
                <a:close/>
                <a:moveTo>
                  <a:pt x="110" y="60"/>
                </a:moveTo>
                <a:cubicBezTo>
                  <a:pt x="67" y="102"/>
                  <a:pt x="67" y="102"/>
                  <a:pt x="67" y="102"/>
                </a:cubicBezTo>
                <a:cubicBezTo>
                  <a:pt x="66" y="103"/>
                  <a:pt x="63" y="103"/>
                  <a:pt x="62" y="102"/>
                </a:cubicBezTo>
                <a:cubicBezTo>
                  <a:pt x="20" y="60"/>
                  <a:pt x="20" y="60"/>
                  <a:pt x="20" y="60"/>
                </a:cubicBezTo>
                <a:cubicBezTo>
                  <a:pt x="8" y="49"/>
                  <a:pt x="8" y="30"/>
                  <a:pt x="20" y="19"/>
                </a:cubicBezTo>
                <a:cubicBezTo>
                  <a:pt x="30" y="8"/>
                  <a:pt x="48" y="8"/>
                  <a:pt x="59" y="18"/>
                </a:cubicBezTo>
                <a:cubicBezTo>
                  <a:pt x="65" y="23"/>
                  <a:pt x="65" y="23"/>
                  <a:pt x="65" y="23"/>
                </a:cubicBezTo>
                <a:cubicBezTo>
                  <a:pt x="70" y="18"/>
                  <a:pt x="70" y="18"/>
                  <a:pt x="70" y="18"/>
                </a:cubicBezTo>
                <a:cubicBezTo>
                  <a:pt x="81" y="8"/>
                  <a:pt x="99" y="8"/>
                  <a:pt x="110" y="19"/>
                </a:cubicBezTo>
                <a:cubicBezTo>
                  <a:pt x="121" y="30"/>
                  <a:pt x="121" y="49"/>
                  <a:pt x="110" y="60"/>
                </a:cubicBezTo>
                <a:close/>
                <a:moveTo>
                  <a:pt x="110" y="60"/>
                </a:moveTo>
                <a:cubicBezTo>
                  <a:pt x="110" y="60"/>
                  <a:pt x="110" y="60"/>
                  <a:pt x="110" y="60"/>
                </a:cubicBezTo>
              </a:path>
            </a:pathLst>
          </a:custGeom>
          <a:solidFill>
            <a:srgbClr val="072139"/>
          </a:solidFill>
          <a:ln w="9525">
            <a:noFill/>
            <a:round/>
            <a:headEnd/>
            <a:tailEnd/>
          </a:ln>
        </p:spPr>
        <p:txBody>
          <a:bodyPr/>
          <a:lstStyle/>
          <a:p>
            <a:pPr>
              <a:defRPr/>
            </a:pPr>
            <a:endParaRPr lang="en-US" sz="1485"/>
          </a:p>
        </p:txBody>
      </p:sp>
      <p:sp>
        <p:nvSpPr>
          <p:cNvPr id="32" name="TextBox 31">
            <a:extLst>
              <a:ext uri="{FF2B5EF4-FFF2-40B4-BE49-F238E27FC236}">
                <a16:creationId xmlns:a16="http://schemas.microsoft.com/office/drawing/2014/main" id="{0C9B565E-13FA-3B4F-ACEB-16832D6B69B2}"/>
              </a:ext>
            </a:extLst>
          </p:cNvPr>
          <p:cNvSpPr txBox="1"/>
          <p:nvPr/>
        </p:nvSpPr>
        <p:spPr>
          <a:xfrm rot="20679970">
            <a:off x="2883455" y="3238685"/>
            <a:ext cx="4880556" cy="1846659"/>
          </a:xfrm>
          <a:prstGeom prst="rect">
            <a:avLst/>
          </a:prstGeom>
          <a:noFill/>
        </p:spPr>
        <p:txBody>
          <a:bodyPr wrap="square" rtlCol="0">
            <a:spAutoFit/>
          </a:bodyPr>
          <a:lstStyle/>
          <a:p>
            <a:r>
              <a:rPr lang="en-US" sz="3200" b="1" i="1" dirty="0">
                <a:solidFill>
                  <a:srgbClr val="C33B53"/>
                </a:solidFill>
              </a:rPr>
              <a:t>Add in Niche Pubs, Audiences, Social Stats, and programmatic, </a:t>
            </a:r>
            <a:r>
              <a:rPr lang="en-US" sz="3200" b="1" i="1" dirty="0" err="1">
                <a:solidFill>
                  <a:srgbClr val="C33B53"/>
                </a:solidFill>
              </a:rPr>
              <a:t>eblast</a:t>
            </a:r>
            <a:r>
              <a:rPr lang="en-US" sz="3200" b="1" i="1" dirty="0">
                <a:solidFill>
                  <a:srgbClr val="C33B53"/>
                </a:solidFill>
              </a:rPr>
              <a:t>, etc.</a:t>
            </a:r>
          </a:p>
          <a:p>
            <a:endParaRPr lang="en-US" dirty="0">
              <a:solidFill>
                <a:srgbClr val="C33B53"/>
              </a:solidFill>
            </a:endParaRPr>
          </a:p>
        </p:txBody>
      </p:sp>
      <p:sp>
        <p:nvSpPr>
          <p:cNvPr id="33" name="TextBox 32">
            <a:extLst>
              <a:ext uri="{FF2B5EF4-FFF2-40B4-BE49-F238E27FC236}">
                <a16:creationId xmlns:a16="http://schemas.microsoft.com/office/drawing/2014/main" id="{7B21D785-20C1-5A40-B79F-36F905C9131E}"/>
              </a:ext>
            </a:extLst>
          </p:cNvPr>
          <p:cNvSpPr txBox="1"/>
          <p:nvPr/>
        </p:nvSpPr>
        <p:spPr>
          <a:xfrm>
            <a:off x="5220900" y="5890739"/>
            <a:ext cx="4446446" cy="313902"/>
          </a:xfrm>
          <a:prstGeom prst="rect">
            <a:avLst/>
          </a:prstGeom>
          <a:solidFill>
            <a:srgbClr val="90A7C3"/>
          </a:solidFill>
        </p:spPr>
        <p:txBody>
          <a:bodyPr wrap="square" tIns="29700" rtlCol="0" anchor="ctr">
            <a:noAutofit/>
          </a:bodyPr>
          <a:lstStyle/>
          <a:p>
            <a:pPr algn="ctr">
              <a:lnSpc>
                <a:spcPct val="130000"/>
              </a:lnSpc>
            </a:pPr>
            <a:r>
              <a:rPr lang="en-US" sz="1650" spc="165" dirty="0">
                <a:solidFill>
                  <a:schemeClr val="bg1"/>
                </a:solidFill>
                <a:latin typeface="Oswald Light" panose="02000303000000000000" pitchFamily="2" charset="77"/>
              </a:rPr>
              <a:t>DIGITAL AUDIENCE EXTENSION</a:t>
            </a:r>
          </a:p>
        </p:txBody>
      </p:sp>
    </p:spTree>
    <p:extLst>
      <p:ext uri="{BB962C8B-B14F-4D97-AF65-F5344CB8AC3E}">
        <p14:creationId xmlns:p14="http://schemas.microsoft.com/office/powerpoint/2010/main" val="26328667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2A04738-8AF9-3842-80E2-232E854C5217}" vid="{0E1BFB14-0DE3-4740-8020-041E18CE6C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TotalTime>
  <Words>699</Words>
  <Application>Microsoft Macintosh PowerPoint</Application>
  <PresentationFormat>Custom</PresentationFormat>
  <Paragraphs>116</Paragraphs>
  <Slides>10</Slides>
  <Notes>4</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10</vt:i4>
      </vt:variant>
    </vt:vector>
  </HeadingPairs>
  <TitlesOfParts>
    <vt:vector size="26" baseType="lpstr">
      <vt:lpstr>Angsana New</vt:lpstr>
      <vt:lpstr>Arial</vt:lpstr>
      <vt:lpstr>Avenir Next</vt:lpstr>
      <vt:lpstr>Calibri</vt:lpstr>
      <vt:lpstr>Cordia New</vt:lpstr>
      <vt:lpstr>Futura-Medium</vt:lpstr>
      <vt:lpstr>Garamond</vt:lpstr>
      <vt:lpstr>Helvetica Neue</vt:lpstr>
      <vt:lpstr>Montserrat</vt:lpstr>
      <vt:lpstr>Oswald Light</vt:lpstr>
      <vt:lpstr>Oswald Medium</vt:lpstr>
      <vt:lpstr>Palatino</vt:lpstr>
      <vt:lpstr>Symbol</vt:lpstr>
      <vt:lpstr>Times New Roman</vt:lpstr>
      <vt:lpstr>Verdana</vt:lpstr>
      <vt:lpstr>Office Theme</vt:lpstr>
      <vt:lpstr>PowerPoint Presentation</vt:lpstr>
      <vt:lpstr>In Partnership with America’s Newspapers</vt:lpstr>
      <vt:lpstr>PowerPoint Presentation</vt:lpstr>
      <vt:lpstr>BRAND STORY</vt:lpstr>
      <vt:lpstr>REACH AND DISTRIBUTION</vt:lpstr>
      <vt:lpstr>PowerPoint Presentation</vt:lpstr>
      <vt:lpstr>PowerPoint Presentation</vt:lpstr>
      <vt:lpstr>PowerPoint Presentation</vt:lpstr>
      <vt:lpstr>PowerPoint Presentation</vt:lpstr>
      <vt:lpstr>PowerPoint Presentation</vt:lpstr>
    </vt:vector>
  </TitlesOfParts>
  <Manager/>
  <Company>Janaury Spring</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January Spring Media Kit Template</dc:title>
  <dc:subject/>
  <dc:creator>Janaury Spring</dc:creator>
  <cp:keywords/>
  <dc:description/>
  <cp:lastModifiedBy>Charity Huff</cp:lastModifiedBy>
  <cp:revision>9</cp:revision>
  <cp:lastPrinted>2018-11-01T17:49:59Z</cp:lastPrinted>
  <dcterms:created xsi:type="dcterms:W3CDTF">2020-10-22T16:09:44Z</dcterms:created>
  <dcterms:modified xsi:type="dcterms:W3CDTF">2020-10-22T16:23:20Z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2018-05-31T10:00:00Z</vt:filetime>
  </property>
  <property fmtid="{D5CDD505-2E9C-101B-9397-08002B2CF9AE}" pid="3" name="Creator">
    <vt:lpwstr>Adobe InDesign CC 13.1 (Macintosh)</vt:lpwstr>
  </property>
  <property fmtid="{D5CDD505-2E9C-101B-9397-08002B2CF9AE}" pid="4" name="LastSaved">
    <vt:filetime>2018-06-01T10:00:00Z</vt:filetime>
  </property>
</Properties>
</file>